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 bright="19000" contrast="-50000"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B7FFC-AFDA-47BD-A950-CFAD2A3AFA4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D667-3539-4EB3-A8AA-CF5FB34A2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/>
          <a:lstStyle/>
          <a:p>
            <a:r>
              <a:rPr lang="en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HYPOCHROMIC ANEMIA</a:t>
            </a:r>
            <a:br>
              <a:rPr lang="sr-Latn-CS" b="1" dirty="0">
                <a:solidFill>
                  <a:srgbClr val="FDE4A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>
            <a:normAutofit/>
          </a:bodyPr>
          <a:lstStyle/>
          <a:p>
            <a:r>
              <a:rPr lang="en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143932" cy="1423982"/>
          </a:xfrm>
        </p:spPr>
        <p:txBody>
          <a:bodyPr>
            <a:noAutofit/>
          </a:bodyPr>
          <a:lstStyle/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10-15mg </a:t>
            </a:r>
            <a:r>
              <a:rPr lang="sr-Latn-RS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sr-Latn-R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Fe</a:t>
            </a:r>
            <a:r>
              <a:rPr lang="en" baseline="30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2+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is taken in daily</a:t>
            </a: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endParaRPr lang="sr-Cyrl-CS" sz="800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10% of the ingested amount is absorbed</a:t>
            </a: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endParaRPr lang="sr-Cyrl-CS" sz="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Absorption: in the stomach, duodenum and jejunum</a:t>
            </a: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endParaRPr lang="sr-Cyrl-CS" sz="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Heme-bound iron is better absorbed (10-20%) than iron in other forms</a:t>
            </a:r>
            <a:endParaRPr lang="sr-Latn-CS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1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2908" y="1357298"/>
            <a:ext cx="9286908" cy="1423982"/>
          </a:xfrm>
        </p:spPr>
        <p:txBody>
          <a:bodyPr>
            <a:noAutofit/>
          </a:bodyPr>
          <a:lstStyle/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Only 1 mg of iron is lost per day by exfoliation</a:t>
            </a:r>
            <a:endParaRPr lang="sr-Cyrl-CS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Average monthly blood loss during menstruation is 50 ml , or about 0.7 mg Fe/day (for a period of 30 days)</a:t>
            </a:r>
          </a:p>
          <a:p>
            <a:pPr marL="742950" lvl="1" indent="-285750" algn="l">
              <a:spcBef>
                <a:spcPct val="7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During pregnancy, the need for iron increases to 2-5 mg /day , so iron preparations should be used</a:t>
            </a:r>
            <a:endParaRPr lang="sr-Latn-CS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1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2908" y="571480"/>
            <a:ext cx="9001156" cy="1423982"/>
          </a:xfrm>
        </p:spPr>
        <p:txBody>
          <a:bodyPr>
            <a:noAutofit/>
          </a:bodyPr>
          <a:lstStyle/>
          <a:p>
            <a:pPr marL="342900" indent="-342900"/>
            <a:endParaRPr lang="sr-Cyrl-CS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70000"/>
              </a:spcBef>
              <a:buClr>
                <a:srgbClr val="FCD36C"/>
              </a:buClr>
            </a:pP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CAUSES OF HYPOCHROMIC ANEMIA</a:t>
            </a:r>
          </a:p>
          <a:p>
            <a:pPr marL="742950" lvl="1" indent="-285750">
              <a:spcBef>
                <a:spcPct val="70000"/>
              </a:spcBef>
              <a:buClr>
                <a:srgbClr val="FCD36C"/>
              </a:buClr>
            </a:pPr>
            <a:endParaRPr lang="sr-Cyrl-CS" sz="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70000"/>
              </a:spcBef>
              <a:buClr>
                <a:srgbClr val="FCD36C"/>
              </a:buClr>
            </a:pPr>
            <a:endParaRPr lang="sr-Cyrl-CS" sz="800" b="1" dirty="0">
              <a:solidFill>
                <a:srgbClr val="FDE4A5"/>
              </a:solidFill>
              <a:latin typeface="Comic Sans MS" pitchFamily="66" charset="0"/>
            </a:endParaRPr>
          </a:p>
          <a:p>
            <a:pPr marL="1600200" lvl="3" indent="-228600" algn="l">
              <a:spcBef>
                <a:spcPct val="70000"/>
              </a:spcBef>
              <a:buClr>
                <a:srgbClr val="CC0000"/>
              </a:buClr>
              <a:buFont typeface="Mistral" pitchFamily="66" charset="0"/>
              <a:buChar char="✱"/>
            </a:pPr>
            <a:r>
              <a:rPr lang="en" sz="32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bleeding</a:t>
            </a:r>
            <a:endParaRPr lang="sr-Cyrl-CS" sz="3200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1600200" lvl="3" indent="-228600" algn="l">
              <a:spcBef>
                <a:spcPct val="70000"/>
              </a:spcBef>
              <a:buClr>
                <a:srgbClr val="CC0000"/>
              </a:buClr>
              <a:buFont typeface="Mistral" pitchFamily="66" charset="0"/>
              <a:buChar char="✱"/>
            </a:pPr>
            <a:r>
              <a:rPr lang="en" sz="32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chronic use of aspirin</a:t>
            </a:r>
          </a:p>
          <a:p>
            <a:pPr marL="1600200" lvl="3" indent="-228600" algn="l">
              <a:spcBef>
                <a:spcPct val="70000"/>
              </a:spcBef>
              <a:buClr>
                <a:srgbClr val="CC0000"/>
              </a:buClr>
              <a:buFont typeface="Mistral" pitchFamily="66" charset="0"/>
              <a:buChar char="✱"/>
            </a:pPr>
            <a:r>
              <a:rPr lang="en" sz="32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impaired absorption</a:t>
            </a:r>
          </a:p>
          <a:p>
            <a:pPr marL="1600200" lvl="3" indent="-228600" algn="l">
              <a:spcBef>
                <a:spcPct val="70000"/>
              </a:spcBef>
              <a:buClr>
                <a:srgbClr val="CC0000"/>
              </a:buClr>
              <a:buFont typeface="Mistral" pitchFamily="66" charset="0"/>
              <a:buChar char="✱"/>
            </a:pPr>
            <a:r>
              <a:rPr lang="en" sz="32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hemoglobinuria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l"/>
            <a:endParaRPr lang="en-US" sz="1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42908" y="571480"/>
            <a:ext cx="9001156" cy="1423982"/>
          </a:xfrm>
        </p:spPr>
        <p:txBody>
          <a:bodyPr>
            <a:noAutofit/>
          </a:bodyPr>
          <a:lstStyle/>
          <a:p>
            <a:pPr marL="342900" indent="-342900"/>
            <a:endParaRPr lang="sr-Cyrl-CS" dirty="0">
              <a:solidFill>
                <a:srgbClr val="FDE4A5"/>
              </a:solidFill>
              <a:latin typeface="Comic Sans MS" pitchFamily="66" charset="0"/>
            </a:endParaRPr>
          </a:p>
          <a:p>
            <a:pPr algn="l"/>
            <a:r>
              <a:rPr lang="en" sz="18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endParaRPr lang="en-US" sz="1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642918"/>
            <a:ext cx="8429652" cy="587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SYMPTOMS</a:t>
            </a:r>
          </a:p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tiring easily</a:t>
            </a:r>
            <a:endParaRPr lang="sr-Cyrl-CS" sz="2600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tachycardia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palpitations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tachypnea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smooth tongue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cracks on the nails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cheilosis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dysphagia due to the formation of valves in the esophagus (Plummer-Vinson syndrome)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Arial Unicode MS" pitchFamily="34" charset="-128"/>
              <a:buChar char="✦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pi</a:t>
            </a:r>
            <a:r>
              <a:rPr lang="sr-Latn-RS" sz="26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ca</a:t>
            </a:r>
            <a:endParaRPr lang="sr-Latn-CS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57222" y="785794"/>
            <a:ext cx="9215470" cy="1209668"/>
          </a:xfrm>
        </p:spPr>
        <p:txBody>
          <a:bodyPr>
            <a:noAutofit/>
          </a:bodyPr>
          <a:lstStyle/>
          <a:p>
            <a:pPr marL="342900" indent="-342900"/>
            <a:r>
              <a:rPr lang="en" sz="1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LABORATORY FINDINGS</a:t>
            </a:r>
            <a:endParaRPr lang="sr-Cyrl-CS" sz="4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2600" b="1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Initially, a decrease in ferritin below 30 μg /L and an increase in serum iron-binding capacity (TIBC)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</a:pPr>
            <a:endParaRPr lang="sr-Cyrl-CS" sz="1200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dirty="0">
                <a:solidFill>
                  <a:schemeClr val="tx1"/>
                </a:solidFill>
                <a:latin typeface="Comic Sans MS" pitchFamily="66" charset="0"/>
              </a:rPr>
              <a:t>Later fall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of serum iron below 5.4 μM /L and transferrin saturation below 15 </a:t>
            </a: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%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</a:pPr>
            <a:endParaRPr lang="sr-Cyrl-CS" sz="1200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Finally, reduction of erythrocyte volume (MCV), anisocytosis, poikilocytosis</a:t>
            </a: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</a:pPr>
            <a:endParaRPr lang="sr-Cyrl-CS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30000"/>
              </a:spcBef>
              <a:buClr>
                <a:srgbClr val="CC0000"/>
              </a:buClr>
              <a:buFont typeface="Wingdings" pitchFamily="2" charset="2"/>
              <a:buChar char="v"/>
            </a:pPr>
            <a:r>
              <a:rPr lang="en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MUST DISCOVER THE SOURCE OF BLEEDING!</a:t>
            </a:r>
          </a:p>
          <a:p>
            <a:pPr algn="l"/>
            <a:r>
              <a:rPr lang="en" sz="18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endParaRPr lang="en-US" sz="1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642918"/>
            <a:ext cx="84296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sr-Latn-CS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8858248" cy="1209668"/>
          </a:xfrm>
        </p:spPr>
        <p:txBody>
          <a:bodyPr>
            <a:noAutofit/>
          </a:bodyPr>
          <a:lstStyle/>
          <a:p>
            <a:pPr marL="342900" indent="-342900"/>
            <a:r>
              <a:rPr lang="en" sz="1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TREATMENT</a:t>
            </a:r>
          </a:p>
          <a:p>
            <a:pPr marL="342900" indent="-342900" algn="l"/>
            <a:endParaRPr lang="sr-Cyrl-CS" sz="1400" b="1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4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ORALLY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FeSO </a:t>
            </a:r>
            <a:r>
              <a:rPr lang="en" sz="2600" baseline="-25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4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325mg/8h, which is a total of 180mg Fe</a:t>
            </a:r>
            <a:r>
              <a:rPr lang="sr-Latn-RS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++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per day; about 10mg of that is absorbed</a:t>
            </a:r>
            <a:endParaRPr lang="sr-Cyrl-CS" sz="2600" baseline="30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742950" lvl="1" indent="-285750" algn="l">
              <a:spcBef>
                <a:spcPct val="4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Gradually increase the dose of oral iron due to stomach problems</a:t>
            </a:r>
          </a:p>
          <a:p>
            <a:pPr marL="742950" lvl="1" indent="-285750" algn="l">
              <a:spcBef>
                <a:spcPct val="4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Take iron </a:t>
            </a:r>
            <a:r>
              <a:rPr lang="en" sz="2600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with food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or </a:t>
            </a:r>
            <a:r>
              <a:rPr lang="en" sz="2600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before going to bed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on </a:t>
            </a:r>
            <a:r>
              <a:rPr lang="en" sz="2600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empty stomach</a:t>
            </a:r>
          </a:p>
          <a:p>
            <a:pPr marL="742950" lvl="1" indent="-285750" algn="l">
              <a:spcBef>
                <a:spcPct val="4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 2 months, the anemia is corrected, but the oral application of iron continues for another 3 months , to fill the depots .</a:t>
            </a:r>
            <a:endParaRPr lang="en-US" sz="2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642918"/>
            <a:ext cx="84296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sr-Latn-CS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642918"/>
            <a:ext cx="84296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sr-Latn-CS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44" y="428604"/>
            <a:ext cx="8715436" cy="6167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" sz="16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TREATMENT</a:t>
            </a:r>
          </a:p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rgbClr val="FDE4A5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6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FDE4A5"/>
                </a:solidFill>
                <a:latin typeface="Comic Sans MS" pitchFamily="66" charset="0"/>
              </a:rPr>
              <a:t> </a:t>
            </a:r>
            <a:r>
              <a:rPr lang="en" sz="2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PARENTERAL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Fe is administered when oral intake is not possible, or is not tolerated</a:t>
            </a:r>
          </a:p>
          <a:p>
            <a:pPr marL="742950" lvl="1" indent="-285750">
              <a:spcBef>
                <a:spcPct val="6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Fe-dextran (i.v.) can cause an anaphylactic reaction</a:t>
            </a:r>
          </a:p>
          <a:p>
            <a:pPr marL="742950" lvl="1" indent="-285750">
              <a:spcBef>
                <a:spcPct val="6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Na-Fe-gluconate (i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.v.) is better tolerated</a:t>
            </a:r>
          </a:p>
          <a:p>
            <a:pPr marL="742950" lvl="1" indent="-285750">
              <a:spcBef>
                <a:spcPct val="6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 total amount of iron needed is administered parenterally</a:t>
            </a:r>
            <a:r>
              <a:rPr lang="sr-Latn-RS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6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only</a:t>
            </a:r>
            <a:r>
              <a:rPr lang="sr-Latn-RS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once </a:t>
            </a:r>
          </a:p>
          <a:p>
            <a:pPr marL="742950" lvl="1" indent="-285750">
              <a:spcBef>
                <a:spcPct val="60000"/>
              </a:spcBef>
              <a:buClr>
                <a:srgbClr val="CC0000"/>
              </a:buClr>
              <a:buFont typeface="Mistral" pitchFamily="66" charset="0"/>
              <a:buChar char="●"/>
            </a:pPr>
            <a:r>
              <a:rPr lang="en" sz="2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mg is applied of iron for every milliliter of reduction in the volume </a:t>
            </a:r>
            <a:r>
              <a:rPr lang="en" sz="2800" dirty="0">
                <a:latin typeface="Comic Sans MS" pitchFamily="66" charset="0"/>
              </a:rPr>
              <a:t>of erythrom</a:t>
            </a:r>
            <a:r>
              <a:rPr lang="sr-Latn-RS" sz="2800" dirty="0" err="1">
                <a:latin typeface="Comic Sans MS" pitchFamily="66" charset="0"/>
              </a:rPr>
              <a:t>ass</a:t>
            </a:r>
            <a:r>
              <a:rPr lang="en" sz="2800" dirty="0">
                <a:latin typeface="Comic Sans MS" pitchFamily="66" charset="0"/>
              </a:rPr>
              <a:t> + 1g for depots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363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Unicode MS</vt:lpstr>
      <vt:lpstr>Calibri</vt:lpstr>
      <vt:lpstr>Comic Sans MS</vt:lpstr>
      <vt:lpstr>Mistral</vt:lpstr>
      <vt:lpstr>Wingdings</vt:lpstr>
      <vt:lpstr>Office Theme</vt:lpstr>
      <vt:lpstr>HYPOCHROMIC ANEMIA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Boj</cp:lastModifiedBy>
  <cp:revision>9</cp:revision>
  <dcterms:created xsi:type="dcterms:W3CDTF">2011-03-24T13:21:27Z</dcterms:created>
  <dcterms:modified xsi:type="dcterms:W3CDTF">2023-07-29T17:40:47Z</dcterms:modified>
</cp:coreProperties>
</file>