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4A00"/>
    <a:srgbClr val="8A6600"/>
    <a:srgbClr val="A27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96DC-7575-469A-AEDA-4C00126F99DB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92D2-4B57-4920-B0D3-C41652AB7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96DC-7575-469A-AEDA-4C00126F99DB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92D2-4B57-4920-B0D3-C41652AB7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96DC-7575-469A-AEDA-4C00126F99DB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92D2-4B57-4920-B0D3-C41652AB7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96DC-7575-469A-AEDA-4C00126F99DB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92D2-4B57-4920-B0D3-C41652AB7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96DC-7575-469A-AEDA-4C00126F99DB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92D2-4B57-4920-B0D3-C41652AB7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96DC-7575-469A-AEDA-4C00126F99DB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92D2-4B57-4920-B0D3-C41652AB7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96DC-7575-469A-AEDA-4C00126F99DB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92D2-4B57-4920-B0D3-C41652AB7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96DC-7575-469A-AEDA-4C00126F99DB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92D2-4B57-4920-B0D3-C41652AB7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96DC-7575-469A-AEDA-4C00126F99DB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92D2-4B57-4920-B0D3-C41652AB7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96DC-7575-469A-AEDA-4C00126F99DB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92D2-4B57-4920-B0D3-C41652AB7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96DC-7575-469A-AEDA-4C00126F99DB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92D2-4B57-4920-B0D3-C41652AB7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396DC-7575-469A-AEDA-4C00126F99DB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492D2-4B57-4920-B0D3-C41652AB7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2714620"/>
            <a:ext cx="7772400" cy="14700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" sz="5400" b="1" dirty="0">
                <a:solidFill>
                  <a:srgbClr val="644A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BURNS</a:t>
            </a:r>
            <a:endParaRPr lang="sr-Latn-CS" sz="5400" b="1" dirty="0">
              <a:solidFill>
                <a:srgbClr val="644A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4500570"/>
            <a:ext cx="6400800" cy="1752600"/>
          </a:xfrm>
        </p:spPr>
        <p:txBody>
          <a:bodyPr>
            <a:normAutofit/>
          </a:bodyPr>
          <a:lstStyle/>
          <a:p>
            <a:r>
              <a:rPr lang="en" sz="2400" b="1" dirty="0">
                <a:solidFill>
                  <a:srgbClr val="644A00"/>
                </a:solidFill>
                <a:latin typeface="Comic Sans MS" pitchFamily="66" charset="0"/>
              </a:rPr>
              <a:t>Prof. Slobodan Janković</a:t>
            </a:r>
            <a:endParaRPr lang="en-US" sz="2400" b="1" dirty="0">
              <a:solidFill>
                <a:srgbClr val="644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1268" name="Rectangle 4" descr="pozadina AdReinhart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¤"/>
            </a:pPr>
            <a:endParaRPr lang="sr-Cyrl-CS" sz="3200" b="1" dirty="0">
              <a:solidFill>
                <a:srgbClr val="644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¤"/>
            </a:pP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Abdominal compartment syndrome can occur with large burns on the abdomen </a:t>
            </a:r>
            <a:r>
              <a:rPr lang="en" sz="3000" dirty="0">
                <a:solidFill>
                  <a:srgbClr val="644A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➛</a:t>
            </a:r>
            <a:r>
              <a:rPr lang="en" sz="3000" dirty="0">
                <a:solidFill>
                  <a:srgbClr val="644A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the pressure in the abdomen increases </a:t>
            </a:r>
            <a:r>
              <a:rPr lang="en" sz="3000" dirty="0">
                <a:solidFill>
                  <a:srgbClr val="644A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➛ </a:t>
            </a: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mortality 40% </a:t>
            </a:r>
            <a:r>
              <a:rPr lang="en" sz="3000" dirty="0">
                <a:solidFill>
                  <a:srgbClr val="644A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➛ </a:t>
            </a: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is treated </a:t>
            </a:r>
            <a:r>
              <a:rPr lang="en" sz="3000" b="1" dirty="0">
                <a:solidFill>
                  <a:srgbClr val="644A00"/>
                </a:solidFill>
                <a:latin typeface="Comic Sans MS" pitchFamily="66" charset="0"/>
              </a:rPr>
              <a:t>with surgical decompression</a:t>
            </a:r>
          </a:p>
          <a:p>
            <a:pPr marL="342900" indent="-342900">
              <a:spcBef>
                <a:spcPct val="5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¤"/>
            </a:pP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In case of circular eschars on the extremities </a:t>
            </a:r>
            <a:r>
              <a:rPr lang="en" sz="3000" b="1" dirty="0">
                <a:solidFill>
                  <a:srgbClr val="644A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➛</a:t>
            </a: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  </a:t>
            </a:r>
            <a:r>
              <a:rPr lang="en" sz="3000" b="1" dirty="0">
                <a:solidFill>
                  <a:srgbClr val="644A00"/>
                </a:solidFill>
                <a:latin typeface="Comic Sans MS" pitchFamily="66" charset="0"/>
              </a:rPr>
              <a:t>escharotomy</a:t>
            </a:r>
          </a:p>
          <a:p>
            <a:pPr marL="342900" indent="-342900">
              <a:spcBef>
                <a:spcPct val="5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¤"/>
            </a:pP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For burns caused by electric current on the extremities, perform </a:t>
            </a:r>
            <a:r>
              <a:rPr lang="en" sz="3000" b="1" dirty="0">
                <a:solidFill>
                  <a:srgbClr val="644A00"/>
                </a:solidFill>
                <a:latin typeface="Comic Sans MS" pitchFamily="66" charset="0"/>
              </a:rPr>
              <a:t>a fasciotomy in a timely manner</a:t>
            </a:r>
            <a:endParaRPr lang="el-GR" sz="3000" b="1" dirty="0">
              <a:solidFill>
                <a:srgbClr val="644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43012" name="Rectangle 4" descr="pozadina AdReinhart 1"/>
          <p:cNvSpPr>
            <a:spLocks noChangeArrowheads="1"/>
          </p:cNvSpPr>
          <p:nvPr/>
        </p:nvSpPr>
        <p:spPr bwMode="auto">
          <a:xfrm>
            <a:off x="357158" y="0"/>
            <a:ext cx="8786842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sr-Cyrl-CS" sz="2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endParaRPr lang="sr-Cyrl-CS" sz="2000" b="1" dirty="0">
              <a:solidFill>
                <a:srgbClr val="644A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" sz="3600" b="1" dirty="0">
                <a:solidFill>
                  <a:srgbClr val="644A00"/>
                </a:solidFill>
                <a:latin typeface="Comic Sans MS" pitchFamily="66" charset="0"/>
              </a:rPr>
              <a:t>WOUND TREATMENT :</a:t>
            </a:r>
            <a:endParaRPr lang="sr-Cyrl-CS" sz="4000" b="1" dirty="0">
              <a:solidFill>
                <a:srgbClr val="644A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endParaRPr lang="sr-Cyrl-CS" sz="1600" b="1" dirty="0">
              <a:solidFill>
                <a:srgbClr val="644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¤"/>
              <a:defRPr/>
            </a:pP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Clean with saline solution and povidone iodine foam</a:t>
            </a:r>
          </a:p>
          <a:p>
            <a:pPr marL="342900" indent="-342900">
              <a:spcBef>
                <a:spcPct val="5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¤"/>
              <a:defRPr/>
            </a:pP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Silver-sulfadiazine cream protects against wound drying and infection</a:t>
            </a:r>
            <a:endParaRPr lang="el-GR" sz="3000" dirty="0">
              <a:solidFill>
                <a:srgbClr val="644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¤"/>
              <a:defRPr/>
            </a:pP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The most common causes of infection are staphylococcus and later pseudomonas aeruginosa</a:t>
            </a:r>
            <a:endParaRPr lang="el-GR" sz="3000" dirty="0">
              <a:solidFill>
                <a:srgbClr val="644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3316" name="Rectangle 4" descr="pozadina AdReinhart 1"/>
          <p:cNvSpPr>
            <a:spLocks noChangeArrowheads="1"/>
          </p:cNvSpPr>
          <p:nvPr/>
        </p:nvSpPr>
        <p:spPr bwMode="auto">
          <a:xfrm>
            <a:off x="357158" y="142852"/>
            <a:ext cx="8786842" cy="671514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800" b="1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b="1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¤"/>
            </a:pPr>
            <a:endParaRPr lang="sr-Cyrl-CS" sz="800" b="1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¤"/>
            </a:pPr>
            <a:r>
              <a:rPr lang="en" sz="3200" dirty="0">
                <a:solidFill>
                  <a:srgbClr val="644A00"/>
                </a:solidFill>
                <a:latin typeface="Comic Sans MS" pitchFamily="66" charset="0"/>
              </a:rPr>
              <a:t>Deep burns (IIb and III) are treated with excision and autograft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¤"/>
            </a:pPr>
            <a:endParaRPr lang="sr-Cyrl-CS" sz="1100" b="1" dirty="0">
              <a:solidFill>
                <a:srgbClr val="644A00"/>
              </a:solidFill>
              <a:latin typeface="Comic Sans MS" pitchFamily="66" charset="0"/>
            </a:endParaRPr>
          </a:p>
          <a:p>
            <a:pPr marL="1143000" lvl="2" indent="-228600"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¥"/>
            </a:pPr>
            <a:r>
              <a:rPr lang="en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644A00"/>
                </a:solidFill>
                <a:latin typeface="Comic Sans MS" pitchFamily="66" charset="0"/>
              </a:rPr>
              <a:t>When there is no autograft</a:t>
            </a:r>
            <a:r>
              <a:rPr lang="en" dirty="0">
                <a:solidFill>
                  <a:srgbClr val="644A00"/>
                </a:solidFill>
                <a:latin typeface="Comic Sans MS" pitchFamily="66" charset="0"/>
              </a:rPr>
              <a:t>, </a:t>
            </a:r>
            <a:r>
              <a:rPr lang="en" sz="2800" i="1" dirty="0">
                <a:solidFill>
                  <a:srgbClr val="644A00"/>
                </a:solidFill>
                <a:latin typeface="Comic Sans MS" pitchFamily="66" charset="0"/>
              </a:rPr>
              <a:t>Integra ® </a:t>
            </a:r>
            <a:r>
              <a:rPr lang="en" sz="2800" dirty="0">
                <a:solidFill>
                  <a:srgbClr val="644A00"/>
                </a:solidFill>
                <a:latin typeface="Comic Sans MS" pitchFamily="66" charset="0"/>
              </a:rPr>
              <a:t>is good </a:t>
            </a:r>
            <a:r>
              <a:rPr lang="sr-Latn-RS" sz="2800" dirty="0" err="1">
                <a:solidFill>
                  <a:srgbClr val="644A00"/>
                </a:solidFill>
                <a:latin typeface="Comic Sans MS" pitchFamily="66" charset="0"/>
              </a:rPr>
              <a:t>substitute</a:t>
            </a:r>
            <a:r>
              <a:rPr lang="en" sz="2800" dirty="0">
                <a:solidFill>
                  <a:srgbClr val="644A00"/>
                </a:solidFill>
                <a:latin typeface="Comic Sans MS" pitchFamily="66" charset="0"/>
              </a:rPr>
              <a:t>, a silicone mesh covered with bovine collagen and chondroitin-6-sulfate.</a:t>
            </a:r>
            <a:endParaRPr lang="en-US" sz="2800" dirty="0">
              <a:solidFill>
                <a:srgbClr val="644A00"/>
              </a:solidFill>
              <a:latin typeface="Comic Sans MS" pitchFamily="66" charset="0"/>
            </a:endParaRPr>
          </a:p>
          <a:p>
            <a:pPr marL="1143000" lvl="2" indent="-228600"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¥"/>
            </a:pPr>
            <a:r>
              <a:rPr lang="en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644A00"/>
                </a:solidFill>
                <a:latin typeface="Comic Sans MS" pitchFamily="66" charset="0"/>
              </a:rPr>
              <a:t>Allogeneic keratocyte culture is also used</a:t>
            </a:r>
          </a:p>
          <a:p>
            <a:pPr marL="1143000" lvl="2" indent="-228600"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¤"/>
            </a:pPr>
            <a:endParaRPr lang="sr-Cyrl-CS" sz="900" dirty="0">
              <a:solidFill>
                <a:srgbClr val="644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¤"/>
            </a:pPr>
            <a:r>
              <a:rPr lang="en" sz="3200" dirty="0">
                <a:solidFill>
                  <a:srgbClr val="644A00"/>
                </a:solidFill>
                <a:latin typeface="Comic Sans MS" pitchFamily="66" charset="0"/>
                <a:sym typeface="Monotype Sorts 2" pitchFamily="18" charset="2"/>
              </a:rPr>
              <a:t>Keep the room temperature at 30 ° C</a:t>
            </a: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buClr>
                <a:srgbClr val="C00000"/>
              </a:buClr>
            </a:pPr>
            <a:endParaRPr lang="sr-Cyrl-CS" sz="700" dirty="0">
              <a:solidFill>
                <a:srgbClr val="644A00"/>
              </a:solidFill>
              <a:latin typeface="Comic Sans MS" pitchFamily="66" charset="0"/>
              <a:sym typeface="Monotype Sorts 2" pitchFamily="18" charset="2"/>
            </a:endParaRP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¤"/>
            </a:pPr>
            <a:r>
              <a:rPr lang="en" sz="3200" dirty="0">
                <a:solidFill>
                  <a:srgbClr val="644A00"/>
                </a:solidFill>
                <a:latin typeface="Comic Sans MS" pitchFamily="66" charset="0"/>
              </a:rPr>
              <a:t>Enteral nutrition from the second day</a:t>
            </a:r>
            <a:endParaRPr lang="en-US" sz="3200" dirty="0">
              <a:solidFill>
                <a:srgbClr val="644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buFont typeface="Monotype Sorts 2" pitchFamily="18" charset="2"/>
              <a:buNone/>
            </a:pPr>
            <a:endParaRPr lang="en-US" sz="2800" dirty="0">
              <a:solidFill>
                <a:schemeClr val="bg1"/>
              </a:solidFill>
              <a:latin typeface="Comic Sans MS" pitchFamily="66" charset="0"/>
              <a:cs typeface="Arial" charset="0"/>
            </a:endParaRPr>
          </a:p>
          <a:p>
            <a:pPr marL="342900" indent="-342900">
              <a:spcBef>
                <a:spcPct val="50000"/>
              </a:spcBef>
              <a:spcAft>
                <a:spcPct val="20000"/>
              </a:spcAft>
              <a:buFont typeface="Monotype Sorts 2" pitchFamily="18" charset="2"/>
              <a:buNone/>
            </a:pPr>
            <a:endParaRPr lang="el-GR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45060" name="Rectangle 4" descr="pozadina AdReinhart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sr-Cyrl-CS" sz="4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sr-Cyrl-CS" sz="2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" sz="2800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644A00"/>
                </a:solidFill>
                <a:latin typeface="Comic Sans MS" pitchFamily="66" charset="0"/>
              </a:rPr>
              <a:t>SCARS PREVENTION:</a:t>
            </a:r>
          </a:p>
          <a:p>
            <a:pPr marL="342900" indent="-342900" algn="ctr">
              <a:spcBef>
                <a:spcPct val="20000"/>
              </a:spcBef>
              <a:defRPr/>
            </a:pPr>
            <a:endParaRPr lang="sr-Cyrl-CS" b="1" dirty="0">
              <a:solidFill>
                <a:srgbClr val="644A00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35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¤"/>
              <a:defRPr/>
            </a:pPr>
            <a:r>
              <a:rPr lang="en" sz="3200" dirty="0">
                <a:solidFill>
                  <a:srgbClr val="644A00"/>
                </a:solidFill>
                <a:latin typeface="Comic Sans MS" pitchFamily="66" charset="0"/>
              </a:rPr>
              <a:t>Corticosteroid injections</a:t>
            </a:r>
          </a:p>
          <a:p>
            <a:pPr marL="742950" lvl="1" indent="-285750">
              <a:spcBef>
                <a:spcPct val="35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¤"/>
              <a:defRPr/>
            </a:pPr>
            <a:r>
              <a:rPr lang="en" sz="3200" dirty="0">
                <a:solidFill>
                  <a:srgbClr val="644A00"/>
                </a:solidFill>
                <a:latin typeface="Comic Sans MS" pitchFamily="66" charset="0"/>
              </a:rPr>
              <a:t>Silicone patches</a:t>
            </a:r>
            <a:endParaRPr lang="el-GR" sz="3200" dirty="0">
              <a:solidFill>
                <a:srgbClr val="644A00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35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¤"/>
              <a:defRPr/>
            </a:pPr>
            <a:r>
              <a:rPr lang="en" sz="3200" dirty="0">
                <a:solidFill>
                  <a:srgbClr val="644A00"/>
                </a:solidFill>
                <a:latin typeface="Comic Sans MS" pitchFamily="66" charset="0"/>
              </a:rPr>
              <a:t>Compression</a:t>
            </a:r>
          </a:p>
          <a:p>
            <a:pPr marL="742950" lvl="1" indent="-285750">
              <a:spcBef>
                <a:spcPct val="35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¤"/>
              <a:defRPr/>
            </a:pPr>
            <a:r>
              <a:rPr lang="en" sz="3200" dirty="0">
                <a:solidFill>
                  <a:srgbClr val="644A00"/>
                </a:solidFill>
                <a:latin typeface="Comic Sans MS" pitchFamily="66" charset="0"/>
              </a:rPr>
              <a:t>Revision of the scar</a:t>
            </a:r>
          </a:p>
          <a:p>
            <a:pPr marL="742950" lvl="1" indent="-285750">
              <a:spcBef>
                <a:spcPct val="35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¤"/>
              <a:defRPr/>
            </a:pPr>
            <a:r>
              <a:rPr lang="en" sz="3200" dirty="0">
                <a:solidFill>
                  <a:srgbClr val="644A00"/>
                </a:solidFill>
                <a:latin typeface="Comic Sans MS" pitchFamily="66" charset="0"/>
              </a:rPr>
              <a:t>V-beam laser</a:t>
            </a:r>
            <a:endParaRPr lang="el-GR" sz="3200" dirty="0">
              <a:solidFill>
                <a:srgbClr val="644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3076" name="Rectangle 4" descr="pozadina AdReinhart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C00000"/>
                </a:solidFill>
              </a:rPr>
              <a:t>✱</a:t>
            </a:r>
            <a:r>
              <a:rPr lang="en" sz="3200" dirty="0">
                <a:solidFill>
                  <a:schemeClr val="bg1"/>
                </a:solidFill>
              </a:rPr>
              <a:t> </a:t>
            </a:r>
            <a:r>
              <a:rPr lang="en" sz="2800" dirty="0">
                <a:solidFill>
                  <a:srgbClr val="644A00"/>
                </a:solidFill>
                <a:latin typeface="Comic Sans MS" pitchFamily="66" charset="0"/>
              </a:rPr>
              <a:t>They are most common in children under 5 years of age</a:t>
            </a:r>
            <a:endParaRPr lang="sr-Cyrl-CS" sz="3200" dirty="0">
              <a:solidFill>
                <a:srgbClr val="644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C00000"/>
                </a:solidFill>
              </a:rPr>
              <a:t>✱</a:t>
            </a:r>
            <a:r>
              <a:rPr lang="en" sz="3200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644A00"/>
                </a:solidFill>
                <a:latin typeface="Comic Sans MS" pitchFamily="66" charset="0"/>
              </a:rPr>
              <a:t>Rule of nines for determining the percentage of burned body surface (only II and III degree</a:t>
            </a:r>
            <a:r>
              <a:rPr lang="sr-Latn-RS" sz="2800" dirty="0">
                <a:solidFill>
                  <a:srgbClr val="644A00"/>
                </a:solidFill>
                <a:latin typeface="Comic Sans MS" pitchFamily="66" charset="0"/>
              </a:rPr>
              <a:t>)</a:t>
            </a:r>
            <a:endParaRPr lang="sr-Latn-CS" sz="3200" dirty="0">
              <a:solidFill>
                <a:srgbClr val="644A00"/>
              </a:solidFill>
              <a:latin typeface="Comic Sans MS" pitchFamily="66" charset="0"/>
            </a:endParaRPr>
          </a:p>
        </p:txBody>
      </p:sp>
      <p:sp>
        <p:nvSpPr>
          <p:cNvPr id="3077" name="Rectangle 9"/>
          <p:cNvSpPr>
            <a:spLocks noChangeArrowheads="1"/>
          </p:cNvSpPr>
          <p:nvPr/>
        </p:nvSpPr>
        <p:spPr bwMode="auto">
          <a:xfrm>
            <a:off x="4067175" y="3716338"/>
            <a:ext cx="144463" cy="217487"/>
          </a:xfrm>
          <a:prstGeom prst="rect">
            <a:avLst/>
          </a:prstGeom>
          <a:noFill/>
          <a:ln w="28575">
            <a:solidFill>
              <a:srgbClr val="644A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Line 10"/>
          <p:cNvSpPr>
            <a:spLocks noChangeShapeType="1"/>
          </p:cNvSpPr>
          <p:nvPr/>
        </p:nvSpPr>
        <p:spPr bwMode="auto">
          <a:xfrm flipH="1">
            <a:off x="2700338" y="3933825"/>
            <a:ext cx="1366837" cy="431800"/>
          </a:xfrm>
          <a:prstGeom prst="line">
            <a:avLst/>
          </a:prstGeom>
          <a:noFill/>
          <a:ln w="28575">
            <a:solidFill>
              <a:srgbClr val="644A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9" name="Line 11"/>
          <p:cNvSpPr>
            <a:spLocks noChangeShapeType="1"/>
          </p:cNvSpPr>
          <p:nvPr/>
        </p:nvSpPr>
        <p:spPr bwMode="auto">
          <a:xfrm>
            <a:off x="4211638" y="3933825"/>
            <a:ext cx="1296987" cy="358775"/>
          </a:xfrm>
          <a:prstGeom prst="line">
            <a:avLst/>
          </a:prstGeom>
          <a:noFill/>
          <a:ln w="28575">
            <a:solidFill>
              <a:srgbClr val="644A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0" name="Freeform 13"/>
          <p:cNvSpPr>
            <a:spLocks/>
          </p:cNvSpPr>
          <p:nvPr/>
        </p:nvSpPr>
        <p:spPr bwMode="auto">
          <a:xfrm>
            <a:off x="2255838" y="4041775"/>
            <a:ext cx="3684587" cy="2844800"/>
          </a:xfrm>
          <a:custGeom>
            <a:avLst/>
            <a:gdLst>
              <a:gd name="T0" fmla="*/ 280 w 2321"/>
              <a:gd name="T1" fmla="*/ 204 h 1792"/>
              <a:gd name="T2" fmla="*/ 98 w 2321"/>
              <a:gd name="T3" fmla="*/ 113 h 1792"/>
              <a:gd name="T4" fmla="*/ 234 w 2321"/>
              <a:gd name="T5" fmla="*/ 249 h 1792"/>
              <a:gd name="T6" fmla="*/ 8 w 2321"/>
              <a:gd name="T7" fmla="*/ 249 h 1792"/>
              <a:gd name="T8" fmla="*/ 280 w 2321"/>
              <a:gd name="T9" fmla="*/ 294 h 1792"/>
              <a:gd name="T10" fmla="*/ 144 w 2321"/>
              <a:gd name="T11" fmla="*/ 430 h 1792"/>
              <a:gd name="T12" fmla="*/ 325 w 2321"/>
              <a:gd name="T13" fmla="*/ 249 h 1792"/>
              <a:gd name="T14" fmla="*/ 915 w 2321"/>
              <a:gd name="T15" fmla="*/ 68 h 1792"/>
              <a:gd name="T16" fmla="*/ 1005 w 2321"/>
              <a:gd name="T17" fmla="*/ 657 h 1792"/>
              <a:gd name="T18" fmla="*/ 597 w 2321"/>
              <a:gd name="T19" fmla="*/ 1519 h 1792"/>
              <a:gd name="T20" fmla="*/ 416 w 2321"/>
              <a:gd name="T21" fmla="*/ 1655 h 1792"/>
              <a:gd name="T22" fmla="*/ 688 w 2321"/>
              <a:gd name="T23" fmla="*/ 1655 h 1792"/>
              <a:gd name="T24" fmla="*/ 1187 w 2321"/>
              <a:gd name="T25" fmla="*/ 1020 h 1792"/>
              <a:gd name="T26" fmla="*/ 1595 w 2321"/>
              <a:gd name="T27" fmla="*/ 1701 h 1792"/>
              <a:gd name="T28" fmla="*/ 1867 w 2321"/>
              <a:gd name="T29" fmla="*/ 1564 h 1792"/>
              <a:gd name="T30" fmla="*/ 1731 w 2321"/>
              <a:gd name="T31" fmla="*/ 1610 h 1792"/>
              <a:gd name="T32" fmla="*/ 1414 w 2321"/>
              <a:gd name="T33" fmla="*/ 884 h 1792"/>
              <a:gd name="T34" fmla="*/ 1414 w 2321"/>
              <a:gd name="T35" fmla="*/ 158 h 1792"/>
              <a:gd name="T36" fmla="*/ 2049 w 2321"/>
              <a:gd name="T37" fmla="*/ 204 h 1792"/>
              <a:gd name="T38" fmla="*/ 2139 w 2321"/>
              <a:gd name="T39" fmla="*/ 430 h 1792"/>
              <a:gd name="T40" fmla="*/ 2185 w 2321"/>
              <a:gd name="T41" fmla="*/ 249 h 1792"/>
              <a:gd name="T42" fmla="*/ 2321 w 2321"/>
              <a:gd name="T43" fmla="*/ 294 h 1792"/>
              <a:gd name="T44" fmla="*/ 2185 w 2321"/>
              <a:gd name="T45" fmla="*/ 158 h 1792"/>
              <a:gd name="T46" fmla="*/ 2230 w 2321"/>
              <a:gd name="T47" fmla="*/ 22 h 1792"/>
              <a:gd name="T48" fmla="*/ 2003 w 2321"/>
              <a:gd name="T49" fmla="*/ 158 h 179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321"/>
              <a:gd name="T76" fmla="*/ 0 h 1792"/>
              <a:gd name="T77" fmla="*/ 2321 w 2321"/>
              <a:gd name="T78" fmla="*/ 1792 h 1792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321" h="1792">
                <a:moveTo>
                  <a:pt x="280" y="204"/>
                </a:moveTo>
                <a:cubicBezTo>
                  <a:pt x="193" y="155"/>
                  <a:pt x="106" y="106"/>
                  <a:pt x="98" y="113"/>
                </a:cubicBezTo>
                <a:cubicBezTo>
                  <a:pt x="90" y="120"/>
                  <a:pt x="249" y="226"/>
                  <a:pt x="234" y="249"/>
                </a:cubicBezTo>
                <a:cubicBezTo>
                  <a:pt x="219" y="272"/>
                  <a:pt x="0" y="242"/>
                  <a:pt x="8" y="249"/>
                </a:cubicBezTo>
                <a:cubicBezTo>
                  <a:pt x="16" y="256"/>
                  <a:pt x="257" y="264"/>
                  <a:pt x="280" y="294"/>
                </a:cubicBezTo>
                <a:cubicBezTo>
                  <a:pt x="303" y="324"/>
                  <a:pt x="137" y="437"/>
                  <a:pt x="144" y="430"/>
                </a:cubicBezTo>
                <a:cubicBezTo>
                  <a:pt x="151" y="423"/>
                  <a:pt x="197" y="309"/>
                  <a:pt x="325" y="249"/>
                </a:cubicBezTo>
                <a:cubicBezTo>
                  <a:pt x="453" y="189"/>
                  <a:pt x="802" y="0"/>
                  <a:pt x="915" y="68"/>
                </a:cubicBezTo>
                <a:cubicBezTo>
                  <a:pt x="1028" y="136"/>
                  <a:pt x="1058" y="415"/>
                  <a:pt x="1005" y="657"/>
                </a:cubicBezTo>
                <a:cubicBezTo>
                  <a:pt x="952" y="899"/>
                  <a:pt x="695" y="1353"/>
                  <a:pt x="597" y="1519"/>
                </a:cubicBezTo>
                <a:cubicBezTo>
                  <a:pt x="499" y="1685"/>
                  <a:pt x="401" y="1632"/>
                  <a:pt x="416" y="1655"/>
                </a:cubicBezTo>
                <a:cubicBezTo>
                  <a:pt x="431" y="1678"/>
                  <a:pt x="560" y="1761"/>
                  <a:pt x="688" y="1655"/>
                </a:cubicBezTo>
                <a:cubicBezTo>
                  <a:pt x="816" y="1549"/>
                  <a:pt x="1036" y="1012"/>
                  <a:pt x="1187" y="1020"/>
                </a:cubicBezTo>
                <a:cubicBezTo>
                  <a:pt x="1338" y="1028"/>
                  <a:pt x="1482" y="1610"/>
                  <a:pt x="1595" y="1701"/>
                </a:cubicBezTo>
                <a:cubicBezTo>
                  <a:pt x="1708" y="1792"/>
                  <a:pt x="1844" y="1579"/>
                  <a:pt x="1867" y="1564"/>
                </a:cubicBezTo>
                <a:cubicBezTo>
                  <a:pt x="1890" y="1549"/>
                  <a:pt x="1806" y="1723"/>
                  <a:pt x="1731" y="1610"/>
                </a:cubicBezTo>
                <a:cubicBezTo>
                  <a:pt x="1656" y="1497"/>
                  <a:pt x="1467" y="1126"/>
                  <a:pt x="1414" y="884"/>
                </a:cubicBezTo>
                <a:cubicBezTo>
                  <a:pt x="1361" y="642"/>
                  <a:pt x="1308" y="271"/>
                  <a:pt x="1414" y="158"/>
                </a:cubicBezTo>
                <a:cubicBezTo>
                  <a:pt x="1520" y="45"/>
                  <a:pt x="1928" y="159"/>
                  <a:pt x="2049" y="204"/>
                </a:cubicBezTo>
                <a:cubicBezTo>
                  <a:pt x="2170" y="249"/>
                  <a:pt x="2116" y="423"/>
                  <a:pt x="2139" y="430"/>
                </a:cubicBezTo>
                <a:cubicBezTo>
                  <a:pt x="2162" y="437"/>
                  <a:pt x="2155" y="272"/>
                  <a:pt x="2185" y="249"/>
                </a:cubicBezTo>
                <a:cubicBezTo>
                  <a:pt x="2215" y="226"/>
                  <a:pt x="2321" y="309"/>
                  <a:pt x="2321" y="294"/>
                </a:cubicBezTo>
                <a:cubicBezTo>
                  <a:pt x="2321" y="279"/>
                  <a:pt x="2200" y="203"/>
                  <a:pt x="2185" y="158"/>
                </a:cubicBezTo>
                <a:cubicBezTo>
                  <a:pt x="2170" y="113"/>
                  <a:pt x="2260" y="22"/>
                  <a:pt x="2230" y="22"/>
                </a:cubicBezTo>
                <a:cubicBezTo>
                  <a:pt x="2200" y="22"/>
                  <a:pt x="2041" y="135"/>
                  <a:pt x="2003" y="158"/>
                </a:cubicBezTo>
              </a:path>
            </a:pathLst>
          </a:custGeom>
          <a:noFill/>
          <a:ln w="28575">
            <a:solidFill>
              <a:srgbClr val="644A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1" name="Oval 17"/>
          <p:cNvSpPr>
            <a:spLocks noChangeArrowheads="1"/>
          </p:cNvSpPr>
          <p:nvPr/>
        </p:nvSpPr>
        <p:spPr bwMode="auto">
          <a:xfrm>
            <a:off x="4643438" y="3068638"/>
            <a:ext cx="73025" cy="288925"/>
          </a:xfrm>
          <a:prstGeom prst="ellipse">
            <a:avLst/>
          </a:prstGeom>
          <a:noFill/>
          <a:ln w="9525">
            <a:solidFill>
              <a:srgbClr val="644A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Oval 18"/>
          <p:cNvSpPr>
            <a:spLocks noChangeArrowheads="1"/>
          </p:cNvSpPr>
          <p:nvPr/>
        </p:nvSpPr>
        <p:spPr bwMode="auto">
          <a:xfrm>
            <a:off x="3563938" y="3068638"/>
            <a:ext cx="73025" cy="288925"/>
          </a:xfrm>
          <a:prstGeom prst="ellipse">
            <a:avLst/>
          </a:prstGeom>
          <a:noFill/>
          <a:ln w="9525">
            <a:solidFill>
              <a:srgbClr val="644A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Oval 19"/>
          <p:cNvSpPr>
            <a:spLocks noChangeArrowheads="1"/>
          </p:cNvSpPr>
          <p:nvPr/>
        </p:nvSpPr>
        <p:spPr bwMode="auto">
          <a:xfrm>
            <a:off x="3635375" y="2781300"/>
            <a:ext cx="1008063" cy="935038"/>
          </a:xfrm>
          <a:prstGeom prst="ellipse">
            <a:avLst/>
          </a:prstGeom>
          <a:noFill/>
          <a:ln w="28575">
            <a:solidFill>
              <a:srgbClr val="644A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644A00"/>
              </a:solidFill>
            </a:endParaRPr>
          </a:p>
        </p:txBody>
      </p:sp>
      <p:sp>
        <p:nvSpPr>
          <p:cNvPr id="3084" name="Freeform 20"/>
          <p:cNvSpPr>
            <a:spLocks/>
          </p:cNvSpPr>
          <p:nvPr/>
        </p:nvSpPr>
        <p:spPr bwMode="auto">
          <a:xfrm>
            <a:off x="3851275" y="3357563"/>
            <a:ext cx="503238" cy="144462"/>
          </a:xfrm>
          <a:custGeom>
            <a:avLst/>
            <a:gdLst>
              <a:gd name="T0" fmla="*/ 0 w 317"/>
              <a:gd name="T1" fmla="*/ 0 h 159"/>
              <a:gd name="T2" fmla="*/ 136 w 317"/>
              <a:gd name="T3" fmla="*/ 136 h 159"/>
              <a:gd name="T4" fmla="*/ 227 w 317"/>
              <a:gd name="T5" fmla="*/ 136 h 159"/>
              <a:gd name="T6" fmla="*/ 317 w 317"/>
              <a:gd name="T7" fmla="*/ 0 h 159"/>
              <a:gd name="T8" fmla="*/ 0 60000 65536"/>
              <a:gd name="T9" fmla="*/ 0 60000 65536"/>
              <a:gd name="T10" fmla="*/ 0 60000 65536"/>
              <a:gd name="T11" fmla="*/ 0 60000 65536"/>
              <a:gd name="T12" fmla="*/ 0 w 317"/>
              <a:gd name="T13" fmla="*/ 0 h 159"/>
              <a:gd name="T14" fmla="*/ 317 w 317"/>
              <a:gd name="T15" fmla="*/ 159 h 15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7" h="159">
                <a:moveTo>
                  <a:pt x="0" y="0"/>
                </a:moveTo>
                <a:cubicBezTo>
                  <a:pt x="49" y="56"/>
                  <a:pt x="98" y="113"/>
                  <a:pt x="136" y="136"/>
                </a:cubicBezTo>
                <a:cubicBezTo>
                  <a:pt x="174" y="159"/>
                  <a:pt x="197" y="159"/>
                  <a:pt x="227" y="136"/>
                </a:cubicBezTo>
                <a:cubicBezTo>
                  <a:pt x="257" y="113"/>
                  <a:pt x="302" y="23"/>
                  <a:pt x="317" y="0"/>
                </a:cubicBezTo>
              </a:path>
            </a:pathLst>
          </a:custGeom>
          <a:noFill/>
          <a:ln w="28575">
            <a:solidFill>
              <a:srgbClr val="644A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5" name="Oval 21"/>
          <p:cNvSpPr>
            <a:spLocks noChangeArrowheads="1"/>
          </p:cNvSpPr>
          <p:nvPr/>
        </p:nvSpPr>
        <p:spPr bwMode="auto">
          <a:xfrm>
            <a:off x="3924300" y="3068638"/>
            <a:ext cx="73025" cy="142875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Oval 23"/>
          <p:cNvSpPr>
            <a:spLocks noChangeArrowheads="1"/>
          </p:cNvSpPr>
          <p:nvPr/>
        </p:nvSpPr>
        <p:spPr bwMode="auto">
          <a:xfrm>
            <a:off x="4211638" y="3068638"/>
            <a:ext cx="73025" cy="142875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Freeform 24"/>
          <p:cNvSpPr>
            <a:spLocks/>
          </p:cNvSpPr>
          <p:nvPr/>
        </p:nvSpPr>
        <p:spPr bwMode="auto">
          <a:xfrm>
            <a:off x="4356100" y="2636838"/>
            <a:ext cx="360363" cy="215900"/>
          </a:xfrm>
          <a:custGeom>
            <a:avLst/>
            <a:gdLst>
              <a:gd name="T0" fmla="*/ 0 w 227"/>
              <a:gd name="T1" fmla="*/ 136 h 136"/>
              <a:gd name="T2" fmla="*/ 91 w 227"/>
              <a:gd name="T3" fmla="*/ 45 h 136"/>
              <a:gd name="T4" fmla="*/ 136 w 227"/>
              <a:gd name="T5" fmla="*/ 136 h 136"/>
              <a:gd name="T6" fmla="*/ 181 w 227"/>
              <a:gd name="T7" fmla="*/ 45 h 136"/>
              <a:gd name="T8" fmla="*/ 227 w 227"/>
              <a:gd name="T9" fmla="*/ 0 h 1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7"/>
              <a:gd name="T16" fmla="*/ 0 h 136"/>
              <a:gd name="T17" fmla="*/ 227 w 227"/>
              <a:gd name="T18" fmla="*/ 136 h 1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7" h="136">
                <a:moveTo>
                  <a:pt x="0" y="136"/>
                </a:moveTo>
                <a:cubicBezTo>
                  <a:pt x="34" y="90"/>
                  <a:pt x="68" y="45"/>
                  <a:pt x="91" y="45"/>
                </a:cubicBezTo>
                <a:cubicBezTo>
                  <a:pt x="114" y="45"/>
                  <a:pt x="121" y="136"/>
                  <a:pt x="136" y="136"/>
                </a:cubicBezTo>
                <a:cubicBezTo>
                  <a:pt x="151" y="136"/>
                  <a:pt x="166" y="68"/>
                  <a:pt x="181" y="45"/>
                </a:cubicBezTo>
                <a:cubicBezTo>
                  <a:pt x="196" y="22"/>
                  <a:pt x="211" y="11"/>
                  <a:pt x="227" y="0"/>
                </a:cubicBezTo>
              </a:path>
            </a:pathLst>
          </a:custGeom>
          <a:noFill/>
          <a:ln w="38100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8" name="Freeform 25"/>
          <p:cNvSpPr>
            <a:spLocks/>
          </p:cNvSpPr>
          <p:nvPr/>
        </p:nvSpPr>
        <p:spPr bwMode="auto">
          <a:xfrm>
            <a:off x="3540125" y="2624138"/>
            <a:ext cx="311150" cy="241300"/>
          </a:xfrm>
          <a:custGeom>
            <a:avLst/>
            <a:gdLst>
              <a:gd name="T0" fmla="*/ 196 w 196"/>
              <a:gd name="T1" fmla="*/ 99 h 152"/>
              <a:gd name="T2" fmla="*/ 151 w 196"/>
              <a:gd name="T3" fmla="*/ 8 h 152"/>
              <a:gd name="T4" fmla="*/ 15 w 196"/>
              <a:gd name="T5" fmla="*/ 53 h 152"/>
              <a:gd name="T6" fmla="*/ 60 w 196"/>
              <a:gd name="T7" fmla="*/ 99 h 152"/>
              <a:gd name="T8" fmla="*/ 106 w 196"/>
              <a:gd name="T9" fmla="*/ 144 h 152"/>
              <a:gd name="T10" fmla="*/ 106 w 196"/>
              <a:gd name="T11" fmla="*/ 53 h 1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6"/>
              <a:gd name="T19" fmla="*/ 0 h 152"/>
              <a:gd name="T20" fmla="*/ 196 w 196"/>
              <a:gd name="T21" fmla="*/ 152 h 15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6" h="152">
                <a:moveTo>
                  <a:pt x="196" y="99"/>
                </a:moveTo>
                <a:cubicBezTo>
                  <a:pt x="188" y="57"/>
                  <a:pt x="181" y="16"/>
                  <a:pt x="151" y="8"/>
                </a:cubicBezTo>
                <a:cubicBezTo>
                  <a:pt x="121" y="0"/>
                  <a:pt x="30" y="38"/>
                  <a:pt x="15" y="53"/>
                </a:cubicBezTo>
                <a:cubicBezTo>
                  <a:pt x="0" y="68"/>
                  <a:pt x="45" y="84"/>
                  <a:pt x="60" y="99"/>
                </a:cubicBezTo>
                <a:cubicBezTo>
                  <a:pt x="75" y="114"/>
                  <a:pt x="98" y="152"/>
                  <a:pt x="106" y="144"/>
                </a:cubicBezTo>
                <a:cubicBezTo>
                  <a:pt x="114" y="136"/>
                  <a:pt x="110" y="94"/>
                  <a:pt x="106" y="53"/>
                </a:cubicBezTo>
              </a:path>
            </a:pathLst>
          </a:custGeom>
          <a:noFill/>
          <a:ln w="38100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9" name="Freeform 26"/>
          <p:cNvSpPr>
            <a:spLocks/>
          </p:cNvSpPr>
          <p:nvPr/>
        </p:nvSpPr>
        <p:spPr bwMode="auto">
          <a:xfrm>
            <a:off x="3924300" y="2479675"/>
            <a:ext cx="503238" cy="301625"/>
          </a:xfrm>
          <a:custGeom>
            <a:avLst/>
            <a:gdLst>
              <a:gd name="T0" fmla="*/ 136 w 317"/>
              <a:gd name="T1" fmla="*/ 190 h 190"/>
              <a:gd name="T2" fmla="*/ 45 w 317"/>
              <a:gd name="T3" fmla="*/ 99 h 190"/>
              <a:gd name="T4" fmla="*/ 0 w 317"/>
              <a:gd name="T5" fmla="*/ 54 h 190"/>
              <a:gd name="T6" fmla="*/ 45 w 317"/>
              <a:gd name="T7" fmla="*/ 8 h 190"/>
              <a:gd name="T8" fmla="*/ 136 w 317"/>
              <a:gd name="T9" fmla="*/ 8 h 190"/>
              <a:gd name="T10" fmla="*/ 181 w 317"/>
              <a:gd name="T11" fmla="*/ 54 h 190"/>
              <a:gd name="T12" fmla="*/ 181 w 317"/>
              <a:gd name="T13" fmla="*/ 144 h 190"/>
              <a:gd name="T14" fmla="*/ 90 w 317"/>
              <a:gd name="T15" fmla="*/ 99 h 190"/>
              <a:gd name="T16" fmla="*/ 136 w 317"/>
              <a:gd name="T17" fmla="*/ 8 h 190"/>
              <a:gd name="T18" fmla="*/ 227 w 317"/>
              <a:gd name="T19" fmla="*/ 54 h 190"/>
              <a:gd name="T20" fmla="*/ 317 w 317"/>
              <a:gd name="T21" fmla="*/ 54 h 19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17"/>
              <a:gd name="T34" fmla="*/ 0 h 190"/>
              <a:gd name="T35" fmla="*/ 317 w 317"/>
              <a:gd name="T36" fmla="*/ 190 h 19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17" h="190">
                <a:moveTo>
                  <a:pt x="136" y="190"/>
                </a:moveTo>
                <a:cubicBezTo>
                  <a:pt x="102" y="156"/>
                  <a:pt x="68" y="122"/>
                  <a:pt x="45" y="99"/>
                </a:cubicBezTo>
                <a:cubicBezTo>
                  <a:pt x="22" y="76"/>
                  <a:pt x="0" y="69"/>
                  <a:pt x="0" y="54"/>
                </a:cubicBezTo>
                <a:cubicBezTo>
                  <a:pt x="0" y="39"/>
                  <a:pt x="22" y="16"/>
                  <a:pt x="45" y="8"/>
                </a:cubicBezTo>
                <a:cubicBezTo>
                  <a:pt x="68" y="0"/>
                  <a:pt x="113" y="0"/>
                  <a:pt x="136" y="8"/>
                </a:cubicBezTo>
                <a:cubicBezTo>
                  <a:pt x="159" y="16"/>
                  <a:pt x="174" y="31"/>
                  <a:pt x="181" y="54"/>
                </a:cubicBezTo>
                <a:cubicBezTo>
                  <a:pt x="188" y="77"/>
                  <a:pt x="196" y="137"/>
                  <a:pt x="181" y="144"/>
                </a:cubicBezTo>
                <a:cubicBezTo>
                  <a:pt x="166" y="151"/>
                  <a:pt x="97" y="122"/>
                  <a:pt x="90" y="99"/>
                </a:cubicBezTo>
                <a:cubicBezTo>
                  <a:pt x="83" y="76"/>
                  <a:pt x="113" y="15"/>
                  <a:pt x="136" y="8"/>
                </a:cubicBezTo>
                <a:cubicBezTo>
                  <a:pt x="159" y="1"/>
                  <a:pt x="197" y="46"/>
                  <a:pt x="227" y="54"/>
                </a:cubicBezTo>
                <a:cubicBezTo>
                  <a:pt x="257" y="62"/>
                  <a:pt x="302" y="54"/>
                  <a:pt x="317" y="54"/>
                </a:cubicBezTo>
              </a:path>
            </a:pathLst>
          </a:custGeom>
          <a:noFill/>
          <a:ln w="38100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0" name="Oval 27"/>
          <p:cNvSpPr>
            <a:spLocks noChangeArrowheads="1"/>
          </p:cNvSpPr>
          <p:nvPr/>
        </p:nvSpPr>
        <p:spPr bwMode="auto">
          <a:xfrm>
            <a:off x="3851275" y="5157788"/>
            <a:ext cx="504825" cy="503237"/>
          </a:xfrm>
          <a:prstGeom prst="ellipse">
            <a:avLst/>
          </a:prstGeom>
          <a:solidFill>
            <a:srgbClr val="644A00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1" name="Text Box 28"/>
          <p:cNvSpPr txBox="1">
            <a:spLocks noChangeArrowheads="1"/>
          </p:cNvSpPr>
          <p:nvPr/>
        </p:nvSpPr>
        <p:spPr bwMode="auto">
          <a:xfrm>
            <a:off x="3851275" y="522922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" b="1" dirty="0">
                <a:solidFill>
                  <a:schemeClr val="bg1"/>
                </a:solidFill>
              </a:rPr>
              <a:t>1%</a:t>
            </a:r>
            <a:endParaRPr lang="sr-Latn-CS" b="1" dirty="0">
              <a:solidFill>
                <a:schemeClr val="bg1"/>
              </a:solidFill>
            </a:endParaRPr>
          </a:p>
        </p:txBody>
      </p:sp>
      <p:sp>
        <p:nvSpPr>
          <p:cNvPr id="3093" name="Text Box 30"/>
          <p:cNvSpPr txBox="1">
            <a:spLocks noChangeArrowheads="1"/>
          </p:cNvSpPr>
          <p:nvPr/>
        </p:nvSpPr>
        <p:spPr bwMode="auto">
          <a:xfrm>
            <a:off x="2771775" y="3860800"/>
            <a:ext cx="72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" b="1" dirty="0">
                <a:solidFill>
                  <a:srgbClr val="644A00"/>
                </a:solidFill>
              </a:rPr>
              <a:t>9%</a:t>
            </a:r>
            <a:endParaRPr lang="sr-Latn-CS" b="1" dirty="0">
              <a:solidFill>
                <a:srgbClr val="644A00"/>
              </a:solidFill>
            </a:endParaRPr>
          </a:p>
        </p:txBody>
      </p:sp>
      <p:sp>
        <p:nvSpPr>
          <p:cNvPr id="3094" name="Text Box 31"/>
          <p:cNvSpPr txBox="1">
            <a:spLocks noChangeArrowheads="1"/>
          </p:cNvSpPr>
          <p:nvPr/>
        </p:nvSpPr>
        <p:spPr bwMode="auto">
          <a:xfrm>
            <a:off x="4716463" y="4941888"/>
            <a:ext cx="1223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95" name="Text Box 32"/>
          <p:cNvSpPr txBox="1">
            <a:spLocks noChangeArrowheads="1"/>
          </p:cNvSpPr>
          <p:nvPr/>
        </p:nvSpPr>
        <p:spPr bwMode="auto">
          <a:xfrm>
            <a:off x="4787900" y="4797425"/>
            <a:ext cx="1296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" b="1" dirty="0">
                <a:solidFill>
                  <a:srgbClr val="644A00"/>
                </a:solidFill>
              </a:rPr>
              <a:t>2 </a:t>
            </a:r>
            <a:r>
              <a:rPr lang="sr-Latn-RS" b="1" dirty="0">
                <a:solidFill>
                  <a:srgbClr val="644A00"/>
                </a:solidFill>
              </a:rPr>
              <a:t>x</a:t>
            </a:r>
            <a:r>
              <a:rPr lang="en" b="1" dirty="0">
                <a:solidFill>
                  <a:srgbClr val="644A00"/>
                </a:solidFill>
              </a:rPr>
              <a:t> 18%</a:t>
            </a:r>
            <a:endParaRPr lang="sr-Latn-CS" b="1" dirty="0">
              <a:solidFill>
                <a:srgbClr val="644A00"/>
              </a:solidFill>
            </a:endParaRPr>
          </a:p>
        </p:txBody>
      </p:sp>
      <p:sp>
        <p:nvSpPr>
          <p:cNvPr id="3096" name="Line 33"/>
          <p:cNvSpPr>
            <a:spLocks noChangeShapeType="1"/>
          </p:cNvSpPr>
          <p:nvPr/>
        </p:nvSpPr>
        <p:spPr bwMode="auto">
          <a:xfrm flipH="1" flipV="1">
            <a:off x="4427538" y="4724400"/>
            <a:ext cx="360362" cy="217488"/>
          </a:xfrm>
          <a:prstGeom prst="line">
            <a:avLst/>
          </a:prstGeom>
          <a:noFill/>
          <a:ln w="28575">
            <a:solidFill>
              <a:srgbClr val="644A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97" name="Text Box 34"/>
          <p:cNvSpPr txBox="1">
            <a:spLocks noChangeArrowheads="1"/>
          </p:cNvSpPr>
          <p:nvPr/>
        </p:nvSpPr>
        <p:spPr bwMode="auto">
          <a:xfrm>
            <a:off x="2195513" y="5805488"/>
            <a:ext cx="936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" b="1" dirty="0">
                <a:solidFill>
                  <a:srgbClr val="644A00"/>
                </a:solidFill>
              </a:rPr>
              <a:t>2 </a:t>
            </a:r>
            <a:r>
              <a:rPr lang="sr-Latn-RS" b="1" dirty="0">
                <a:solidFill>
                  <a:srgbClr val="644A00"/>
                </a:solidFill>
              </a:rPr>
              <a:t>x</a:t>
            </a:r>
            <a:r>
              <a:rPr lang="en" b="1" dirty="0">
                <a:solidFill>
                  <a:srgbClr val="644A00"/>
                </a:solidFill>
              </a:rPr>
              <a:t> 9%</a:t>
            </a:r>
            <a:endParaRPr lang="sr-Latn-CS" b="1" dirty="0">
              <a:solidFill>
                <a:srgbClr val="644A00"/>
              </a:solidFill>
            </a:endParaRPr>
          </a:p>
        </p:txBody>
      </p:sp>
      <p:sp>
        <p:nvSpPr>
          <p:cNvPr id="3098" name="Line 35"/>
          <p:cNvSpPr>
            <a:spLocks noChangeShapeType="1"/>
          </p:cNvSpPr>
          <p:nvPr/>
        </p:nvSpPr>
        <p:spPr bwMode="auto">
          <a:xfrm>
            <a:off x="2700338" y="6165850"/>
            <a:ext cx="431800" cy="215900"/>
          </a:xfrm>
          <a:prstGeom prst="line">
            <a:avLst/>
          </a:prstGeom>
          <a:noFill/>
          <a:ln w="28575">
            <a:solidFill>
              <a:srgbClr val="644A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" name="Text Box 29"/>
          <p:cNvSpPr txBox="1">
            <a:spLocks noChangeArrowheads="1"/>
          </p:cNvSpPr>
          <p:nvPr/>
        </p:nvSpPr>
        <p:spPr bwMode="auto">
          <a:xfrm>
            <a:off x="4787900" y="29972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" b="1" dirty="0">
                <a:solidFill>
                  <a:srgbClr val="644A00"/>
                </a:solidFill>
              </a:rPr>
              <a:t>9%</a:t>
            </a:r>
            <a:endParaRPr lang="sr-Latn-CS" b="1" dirty="0">
              <a:solidFill>
                <a:srgbClr val="644A00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34820" name="Rectangle 4" descr="pozadina AdReinhart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sr-Cyrl-CS" sz="32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sr-Cyrl-CS" sz="32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sr-Cyrl-CS" sz="32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" sz="3200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" sz="4000" b="1" dirty="0">
                <a:solidFill>
                  <a:srgbClr val="644A00"/>
                </a:solidFill>
                <a:latin typeface="Comic Sans MS" pitchFamily="66" charset="0"/>
              </a:rPr>
              <a:t>DEPTH OF BURNS: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sr-Cyrl-CS" sz="4000" b="1" dirty="0">
              <a:solidFill>
                <a:srgbClr val="644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defRPr/>
            </a:pPr>
            <a:r>
              <a:rPr lang="en" sz="3200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644A00"/>
                </a:solidFill>
                <a:latin typeface="Comic Sans MS" pitchFamily="66" charset="0"/>
              </a:rPr>
              <a:t>I degree </a:t>
            </a:r>
            <a:r>
              <a:rPr lang="en" sz="3200" dirty="0">
                <a:solidFill>
                  <a:srgbClr val="644A00"/>
                </a:solidFill>
                <a:latin typeface="Comic Sans MS" pitchFamily="66" charset="0"/>
              </a:rPr>
              <a:t>: redness, there is circulation</a:t>
            </a: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defRPr/>
            </a:pPr>
            <a:r>
              <a:rPr lang="en" sz="3200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644A00"/>
                </a:solidFill>
                <a:latin typeface="Comic Sans MS" pitchFamily="66" charset="0"/>
              </a:rPr>
              <a:t>II degree </a:t>
            </a:r>
            <a:r>
              <a:rPr lang="en" sz="3200" dirty="0">
                <a:solidFill>
                  <a:srgbClr val="644A00"/>
                </a:solidFill>
                <a:latin typeface="Comic Sans MS" pitchFamily="66" charset="0"/>
              </a:rPr>
              <a:t>: blisters</a:t>
            </a: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defRPr/>
            </a:pPr>
            <a:r>
              <a:rPr lang="en" sz="3200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644A00"/>
                </a:solidFill>
                <a:latin typeface="Comic Sans MS" pitchFamily="66" charset="0"/>
              </a:rPr>
              <a:t>III degree </a:t>
            </a:r>
            <a:r>
              <a:rPr lang="en" sz="3200" dirty="0">
                <a:solidFill>
                  <a:srgbClr val="644A00"/>
                </a:solidFill>
                <a:latin typeface="Comic Sans MS" pitchFamily="66" charset="0"/>
              </a:rPr>
              <a:t>: necrosis</a:t>
            </a:r>
            <a:endParaRPr lang="sr-Latn-CS" sz="3200" dirty="0">
              <a:solidFill>
                <a:srgbClr val="644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35844" name="Rectangle 4" descr="pozadina AdReinhart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sr-Cyrl-CS" sz="32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sr-Cyrl-CS" sz="32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sr-Cyrl-CS" sz="32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" sz="3200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" sz="4000" b="1" dirty="0">
                <a:solidFill>
                  <a:srgbClr val="644A00"/>
                </a:solidFill>
                <a:latin typeface="Comic Sans MS" pitchFamily="66" charset="0"/>
              </a:rPr>
              <a:t>Baux's formula for mortality</a:t>
            </a:r>
            <a:r>
              <a:rPr lang="sr-Latn-RS" sz="4000" b="1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sr-Latn-RS" sz="4000" b="1" dirty="0" err="1">
                <a:solidFill>
                  <a:srgbClr val="644A00"/>
                </a:solidFill>
                <a:latin typeface="Comic Sans MS" pitchFamily="66" charset="0"/>
              </a:rPr>
              <a:t>of</a:t>
            </a:r>
            <a:r>
              <a:rPr lang="sr-Latn-RS" sz="4000" b="1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sr-Latn-RS" sz="4000" b="1" dirty="0" err="1">
                <a:solidFill>
                  <a:srgbClr val="644A00"/>
                </a:solidFill>
                <a:latin typeface="Comic Sans MS" pitchFamily="66" charset="0"/>
              </a:rPr>
              <a:t>patients</a:t>
            </a:r>
            <a:r>
              <a:rPr lang="sr-Latn-RS" sz="4000" b="1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sr-Latn-RS" sz="4000" b="1" dirty="0" err="1">
                <a:solidFill>
                  <a:srgbClr val="644A00"/>
                </a:solidFill>
                <a:latin typeface="Comic Sans MS" pitchFamily="66" charset="0"/>
              </a:rPr>
              <a:t>with</a:t>
            </a:r>
            <a:r>
              <a:rPr lang="sr-Latn-RS" sz="4000" b="1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en" sz="4000" b="1" dirty="0">
                <a:solidFill>
                  <a:srgbClr val="644A00"/>
                </a:solidFill>
                <a:latin typeface="Comic Sans MS" pitchFamily="66" charset="0"/>
              </a:rPr>
              <a:t>burn</a:t>
            </a:r>
            <a:r>
              <a:rPr lang="sr-Latn-RS" sz="4000" b="1" dirty="0">
                <a:solidFill>
                  <a:srgbClr val="644A00"/>
                </a:solidFill>
                <a:latin typeface="Comic Sans MS" pitchFamily="66" charset="0"/>
              </a:rPr>
              <a:t>s</a:t>
            </a:r>
            <a:r>
              <a:rPr lang="en" sz="4000" b="1" dirty="0">
                <a:solidFill>
                  <a:srgbClr val="644A00"/>
                </a:solidFill>
                <a:latin typeface="Comic Sans MS" pitchFamily="66" charset="0"/>
              </a:rPr>
              <a:t>: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sr-Cyrl-CS" sz="2000" b="1" dirty="0">
              <a:solidFill>
                <a:srgbClr val="644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defRPr/>
            </a:pPr>
            <a:r>
              <a:rPr lang="en" sz="3200" dirty="0">
                <a:solidFill>
                  <a:srgbClr val="644A00"/>
                </a:solidFill>
                <a:latin typeface="Comic Sans MS" pitchFamily="66" charset="0"/>
              </a:rPr>
              <a:t>        </a:t>
            </a:r>
            <a:r>
              <a:rPr lang="en" sz="3600" b="1" dirty="0">
                <a:solidFill>
                  <a:srgbClr val="644A00"/>
                </a:solidFill>
                <a:latin typeface="Comic Sans MS" pitchFamily="66" charset="0"/>
              </a:rPr>
              <a:t>age + % of burned area</a:t>
            </a:r>
            <a:endParaRPr lang="sr-Latn-CS" sz="3600" dirty="0">
              <a:solidFill>
                <a:srgbClr val="644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36868" name="Rectangle 4" descr="pozadina AdReinhart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sr-Cyrl-CS" sz="2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" sz="3200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endParaRPr lang="sr-Cyrl-CS" sz="32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sr-Latn-RS" sz="3600" b="1" dirty="0" err="1">
                <a:solidFill>
                  <a:srgbClr val="644A00"/>
                </a:solidFill>
                <a:latin typeface="Comic Sans MS" pitchFamily="66" charset="0"/>
              </a:rPr>
              <a:t>Risk</a:t>
            </a:r>
            <a:r>
              <a:rPr lang="sr-Latn-RS" sz="3600" b="1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644A00"/>
                </a:solidFill>
                <a:latin typeface="Comic Sans MS" pitchFamily="66" charset="0"/>
              </a:rPr>
              <a:t>factors for high mortality:</a:t>
            </a:r>
            <a:endParaRPr lang="sr-Cyrl-CS" sz="4000" b="1" dirty="0">
              <a:solidFill>
                <a:srgbClr val="644A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endParaRPr lang="sr-Cyrl-CS" sz="1600" b="1" dirty="0">
              <a:solidFill>
                <a:srgbClr val="644A00"/>
              </a:solidFill>
              <a:latin typeface="Comic Sans MS" pitchFamily="66" charset="0"/>
            </a:endParaRPr>
          </a:p>
          <a:p>
            <a:pPr marL="1200150" lvl="2" indent="-285750">
              <a:spcBef>
                <a:spcPct val="2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en" sz="2600" dirty="0">
                <a:solidFill>
                  <a:srgbClr val="644A00"/>
                </a:solidFill>
                <a:latin typeface="Comic Sans MS" pitchFamily="66" charset="0"/>
              </a:rPr>
              <a:t>age &gt; 60 years</a:t>
            </a:r>
          </a:p>
          <a:p>
            <a:pPr marL="1200150" lvl="2" indent="-285750">
              <a:spcBef>
                <a:spcPct val="2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en" sz="2600" dirty="0">
                <a:solidFill>
                  <a:srgbClr val="644A00"/>
                </a:solidFill>
                <a:latin typeface="Comic Sans MS" pitchFamily="66" charset="0"/>
              </a:rPr>
              <a:t>burned area &lt; 40%</a:t>
            </a:r>
          </a:p>
          <a:p>
            <a:pPr marL="1200150" lvl="2" indent="-285750">
              <a:spcBef>
                <a:spcPct val="2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en" sz="2600" dirty="0">
                <a:solidFill>
                  <a:srgbClr val="644A00"/>
                </a:solidFill>
                <a:latin typeface="Comic Sans MS" pitchFamily="66" charset="0"/>
              </a:rPr>
              <a:t>inhalation injury</a:t>
            </a:r>
          </a:p>
          <a:p>
            <a:pPr marL="1200150" lvl="2" indent="-285750">
              <a:spcBef>
                <a:spcPct val="2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en" sz="2600" dirty="0">
                <a:solidFill>
                  <a:srgbClr val="644A00"/>
                </a:solidFill>
                <a:latin typeface="Comic Sans MS" pitchFamily="66" charset="0"/>
              </a:rPr>
              <a:t>electrocution</a:t>
            </a:r>
          </a:p>
          <a:p>
            <a:pPr marL="1200150" lvl="2" indent="-285750">
              <a:spcBef>
                <a:spcPct val="2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en" sz="2600" dirty="0">
                <a:solidFill>
                  <a:srgbClr val="644A00"/>
                </a:solidFill>
                <a:latin typeface="Comic Sans MS" pitchFamily="66" charset="0"/>
              </a:rPr>
              <a:t>concomitant injury</a:t>
            </a:r>
          </a:p>
          <a:p>
            <a:pPr marL="1200150" lvl="2" indent="-285750">
              <a:spcBef>
                <a:spcPct val="2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en" sz="2600" dirty="0">
                <a:solidFill>
                  <a:srgbClr val="644A00"/>
                </a:solidFill>
                <a:latin typeface="Comic Sans MS" pitchFamily="66" charset="0"/>
              </a:rPr>
              <a:t>females</a:t>
            </a:r>
          </a:p>
          <a:p>
            <a:pPr marL="1200150" lvl="2" indent="-285750">
              <a:spcBef>
                <a:spcPct val="2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en" sz="2600" dirty="0">
                <a:solidFill>
                  <a:srgbClr val="644A00"/>
                </a:solidFill>
                <a:latin typeface="Comic Sans MS" pitchFamily="66" charset="0"/>
              </a:rPr>
              <a:t>stay in intensive care</a:t>
            </a:r>
          </a:p>
          <a:p>
            <a:pPr marL="1200150" lvl="2" indent="-285750">
              <a:spcBef>
                <a:spcPct val="2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en" sz="2600" dirty="0">
                <a:solidFill>
                  <a:srgbClr val="644A00"/>
                </a:solidFill>
                <a:latin typeface="Comic Sans MS" pitchFamily="66" charset="0"/>
              </a:rPr>
              <a:t>mechanical ventilation</a:t>
            </a:r>
            <a:endParaRPr lang="sr-Latn-CS" sz="2600" dirty="0">
              <a:solidFill>
                <a:srgbClr val="644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37892" name="Rectangle 4" descr="pozadina AdReinhart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sr-Cyrl-CS" sz="2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sr-Cyrl-CS" sz="2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sr-Cyrl-CS" sz="2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sr-Cyrl-CS" sz="2000" dirty="0">
              <a:solidFill>
                <a:srgbClr val="644A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" sz="3200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en" sz="4000" b="1" dirty="0">
                <a:solidFill>
                  <a:srgbClr val="644A00"/>
                </a:solidFill>
                <a:latin typeface="Comic Sans MS" pitchFamily="66" charset="0"/>
              </a:rPr>
              <a:t>Complications of burns:</a:t>
            </a:r>
          </a:p>
          <a:p>
            <a:pPr marL="342900" indent="-342900" algn="ctr">
              <a:spcBef>
                <a:spcPct val="20000"/>
              </a:spcBef>
              <a:defRPr/>
            </a:pPr>
            <a:endParaRPr lang="sr-Cyrl-CS" sz="1600" b="1" dirty="0">
              <a:solidFill>
                <a:srgbClr val="644A00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5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pancreatitis</a:t>
            </a:r>
          </a:p>
          <a:p>
            <a:pPr marL="742950" lvl="1" indent="-285750">
              <a:spcBef>
                <a:spcPct val="5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acute</a:t>
            </a:r>
            <a:r>
              <a:rPr lang="en" sz="3000" b="1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arrhythmias in electrocution</a:t>
            </a:r>
          </a:p>
          <a:p>
            <a:pPr marL="742950" lvl="1" indent="-285750">
              <a:spcBef>
                <a:spcPct val="5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respiratory distress syndrome</a:t>
            </a:r>
            <a:endParaRPr lang="sr-Cyrl-CS" sz="3000" dirty="0">
              <a:solidFill>
                <a:srgbClr val="644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38916" name="Rectangle 4" descr="pozadina AdReinhart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sr-Cyrl-CS" sz="2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sr-Cyrl-CS" sz="2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" sz="2800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endParaRPr lang="sr-Cyrl-CS" sz="2800" dirty="0">
              <a:solidFill>
                <a:srgbClr val="644A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" sz="3600" b="1" dirty="0">
                <a:solidFill>
                  <a:srgbClr val="644A00"/>
                </a:solidFill>
                <a:latin typeface="Comic Sans MS" pitchFamily="66" charset="0"/>
              </a:rPr>
              <a:t>Pathophysiology :</a:t>
            </a:r>
          </a:p>
          <a:p>
            <a:pPr marL="342900" indent="-342900" algn="ctr">
              <a:spcBef>
                <a:spcPct val="20000"/>
              </a:spcBef>
              <a:defRPr/>
            </a:pPr>
            <a:endParaRPr lang="sr-Cyrl-CS" sz="1400" b="1" dirty="0">
              <a:solidFill>
                <a:srgbClr val="644A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endParaRPr lang="sr-Cyrl-CS" sz="1400" b="1" dirty="0">
              <a:solidFill>
                <a:srgbClr val="644A00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5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en-US" sz="3000" dirty="0">
                <a:solidFill>
                  <a:srgbClr val="644A00"/>
                </a:solidFill>
                <a:latin typeface="Comic Sans MS" pitchFamily="66" charset="0"/>
              </a:rPr>
              <a:t>I</a:t>
            </a: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ncrease</a:t>
            </a:r>
            <a:r>
              <a:rPr lang="sr-Latn-RS" sz="3000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sr-Latn-RS" sz="3000" dirty="0" err="1">
                <a:solidFill>
                  <a:srgbClr val="644A00"/>
                </a:solidFill>
                <a:latin typeface="Comic Sans MS" pitchFamily="66" charset="0"/>
              </a:rPr>
              <a:t>of</a:t>
            </a:r>
            <a:r>
              <a:rPr lang="sr-Latn-RS" sz="3000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sr-Latn-RS" sz="3000" dirty="0" err="1">
                <a:solidFill>
                  <a:srgbClr val="644A00"/>
                </a:solidFill>
                <a:latin typeface="Comic Sans MS" pitchFamily="66" charset="0"/>
              </a:rPr>
              <a:t>interleukins</a:t>
            </a:r>
            <a:r>
              <a:rPr lang="sr-Latn-RS" sz="3000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2, 4 and 6,</a:t>
            </a:r>
            <a:r>
              <a:rPr lang="sr-Latn-RS" sz="3000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sr-Latn-RS" sz="3000" dirty="0" err="1">
                <a:solidFill>
                  <a:srgbClr val="644A00"/>
                </a:solidFill>
                <a:latin typeface="Comic Sans MS" pitchFamily="66" charset="0"/>
              </a:rPr>
              <a:t>of</a:t>
            </a: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 interferon </a:t>
            </a:r>
            <a:r>
              <a:rPr lang="sr-Latn-RS" sz="3000" dirty="0" err="1">
                <a:solidFill>
                  <a:srgbClr val="644A00"/>
                </a:solidFill>
                <a:latin typeface="Comic Sans MS" pitchFamily="66" charset="0"/>
              </a:rPr>
              <a:t>gamma</a:t>
            </a: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,</a:t>
            </a:r>
            <a:r>
              <a:rPr lang="sr-Latn-RS" sz="3000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sr-Latn-RS" sz="3000" dirty="0" err="1">
                <a:solidFill>
                  <a:srgbClr val="644A00"/>
                </a:solidFill>
                <a:latin typeface="Comic Sans MS" pitchFamily="66" charset="0"/>
              </a:rPr>
              <a:t>and</a:t>
            </a:r>
            <a:r>
              <a:rPr lang="sr-Latn-RS" sz="3000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sr-Latn-RS" sz="3000" dirty="0" err="1">
                <a:solidFill>
                  <a:srgbClr val="644A00"/>
                </a:solidFill>
                <a:latin typeface="Comic Sans MS" pitchFamily="66" charset="0"/>
              </a:rPr>
              <a:t>of</a:t>
            </a: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 tumor necrosis factor</a:t>
            </a:r>
          </a:p>
          <a:p>
            <a:pPr marL="800100" lvl="1" indent="-342900">
              <a:spcBef>
                <a:spcPct val="50000"/>
              </a:spcBef>
              <a:spcAft>
                <a:spcPct val="20000"/>
              </a:spcAft>
              <a:buClr>
                <a:srgbClr val="C00000"/>
              </a:buClr>
              <a:defRPr/>
            </a:pPr>
            <a:r>
              <a:rPr lang="en" sz="600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endParaRPr lang="sr-Cyrl-CS" sz="600" dirty="0">
              <a:solidFill>
                <a:srgbClr val="644A00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5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TNF increases the generation of NO</a:t>
            </a:r>
          </a:p>
          <a:p>
            <a:pPr marL="800100" lvl="1" indent="-342900">
              <a:spcBef>
                <a:spcPct val="50000"/>
              </a:spcBef>
              <a:spcAft>
                <a:spcPct val="20000"/>
              </a:spcAft>
              <a:buClr>
                <a:srgbClr val="C00000"/>
              </a:buClr>
              <a:defRPr/>
            </a:pPr>
            <a:endParaRPr lang="el-GR" sz="600" dirty="0">
              <a:solidFill>
                <a:srgbClr val="644A00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5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The transforming growth factor β also increases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39940" name="Rectangle 4" descr="pozadina AdReinhart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sr-Cyrl-CS" sz="2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sr-Cyrl-CS" sz="2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" sz="2800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endParaRPr lang="sr-Cyrl-CS" sz="2800" dirty="0">
              <a:solidFill>
                <a:srgbClr val="644A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" sz="3600" b="1" dirty="0">
                <a:solidFill>
                  <a:srgbClr val="644A00"/>
                </a:solidFill>
                <a:latin typeface="Comic Sans MS" pitchFamily="66" charset="0"/>
              </a:rPr>
              <a:t>TREATMENT OF BURNS:</a:t>
            </a:r>
          </a:p>
          <a:p>
            <a:pPr marL="342900" indent="-342900" algn="ctr">
              <a:spcBef>
                <a:spcPct val="20000"/>
              </a:spcBef>
              <a:defRPr/>
            </a:pPr>
            <a:endParaRPr lang="sr-Cyrl-CS" sz="1400" b="1" dirty="0">
              <a:solidFill>
                <a:srgbClr val="644A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endParaRPr lang="sr-Cyrl-CS" sz="1400" b="1" dirty="0">
              <a:solidFill>
                <a:srgbClr val="644A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endParaRPr lang="sr-Cyrl-CS" sz="1400" b="1" dirty="0">
              <a:solidFill>
                <a:srgbClr val="644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en" sz="3000" b="1" dirty="0">
                <a:solidFill>
                  <a:srgbClr val="644A00"/>
                </a:solidFill>
                <a:latin typeface="Comic Sans MS" pitchFamily="66" charset="0"/>
              </a:rPr>
              <a:t>Intubation in severe burns</a:t>
            </a: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endParaRPr lang="sr-Cyrl-CS" sz="3000" dirty="0">
              <a:solidFill>
                <a:srgbClr val="644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spcAft>
                <a:spcPct val="20000"/>
              </a:spcAft>
              <a:buClr>
                <a:srgbClr val="C00000"/>
              </a:buClr>
              <a:defRPr/>
            </a:pPr>
            <a:endParaRPr lang="sr-Cyrl-CS" sz="800" dirty="0">
              <a:solidFill>
                <a:srgbClr val="644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spcAft>
                <a:spcPct val="20000"/>
              </a:spcAft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en" sz="3000" b="1" dirty="0">
                <a:solidFill>
                  <a:srgbClr val="644A00"/>
                </a:solidFill>
                <a:latin typeface="Comic Sans MS" pitchFamily="66" charset="0"/>
              </a:rPr>
              <a:t>Intravenous catheter</a:t>
            </a:r>
            <a:r>
              <a:rPr lang="en" sz="3000" dirty="0">
                <a:solidFill>
                  <a:srgbClr val="644A00"/>
                </a:solidFill>
                <a:latin typeface="Comic Sans MS" pitchFamily="66" charset="0"/>
              </a:rPr>
              <a:t> ( the catheter placed in the emergency center must be replaced after 24 hours due to the high risk of infection )</a:t>
            </a:r>
            <a:endParaRPr lang="el-GR" sz="3000" dirty="0">
              <a:solidFill>
                <a:srgbClr val="644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0244" name="Rectangle 4" descr="pozadina AdReinhart 1"/>
          <p:cNvSpPr>
            <a:spLocks noChangeArrowheads="1"/>
          </p:cNvSpPr>
          <p:nvPr/>
        </p:nvSpPr>
        <p:spPr bwMode="auto">
          <a:xfrm>
            <a:off x="0" y="-214338"/>
            <a:ext cx="9144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800" b="1" dirty="0">
              <a:solidFill>
                <a:schemeClr val="bg1"/>
              </a:solidFill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</a:pPr>
            <a:endParaRPr lang="sr-Cyrl-CS" sz="3200" b="1" dirty="0">
              <a:solidFill>
                <a:srgbClr val="644A00"/>
              </a:solidFill>
              <a:latin typeface="Comic Sans MS" pitchFamily="66" charset="0"/>
              <a:sym typeface="Monotype Sorts 2" pitchFamily="18" charset="2"/>
            </a:endParaRPr>
          </a:p>
          <a:p>
            <a:pPr marL="800100" lvl="1" indent="-342900">
              <a:spcBef>
                <a:spcPct val="20000"/>
              </a:spcBef>
              <a:buFont typeface="Wingdings 2"/>
              <a:buChar char="Ù"/>
            </a:pPr>
            <a:r>
              <a:rPr lang="en" sz="3200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644A00"/>
                </a:solidFill>
                <a:latin typeface="Comic Sans MS" pitchFamily="66" charset="0"/>
              </a:rPr>
              <a:t>Fluid replacement</a:t>
            </a:r>
          </a:p>
          <a:p>
            <a:pPr marL="800100" lvl="1" indent="-342900">
              <a:spcBef>
                <a:spcPct val="20000"/>
              </a:spcBef>
            </a:pPr>
            <a:r>
              <a:rPr lang="en" sz="3200" b="1" dirty="0">
                <a:solidFill>
                  <a:srgbClr val="644A00"/>
                </a:solidFill>
                <a:latin typeface="Comic Sans MS" pitchFamily="66" charset="0"/>
                <a:cs typeface="Arial" charset="0"/>
              </a:rPr>
              <a:t>  </a:t>
            </a:r>
            <a:r>
              <a:rPr lang="en" sz="2800" dirty="0">
                <a:solidFill>
                  <a:srgbClr val="C00000"/>
                </a:solidFill>
                <a:cs typeface="Arial" charset="0"/>
                <a:sym typeface="Wingdings"/>
              </a:rPr>
              <a:t></a:t>
            </a:r>
            <a:r>
              <a:rPr lang="en" sz="2800" dirty="0">
                <a:solidFill>
                  <a:srgbClr val="644A00"/>
                </a:solidFill>
                <a:latin typeface="Comic Sans MS" pitchFamily="66" charset="0"/>
              </a:rPr>
              <a:t> Only crystalloids</a:t>
            </a:r>
          </a:p>
          <a:p>
            <a:pPr marL="800100" lvl="1" indent="-342900">
              <a:spcBef>
                <a:spcPct val="20000"/>
              </a:spcBef>
            </a:pPr>
            <a:r>
              <a:rPr lang="en" sz="2800" dirty="0">
                <a:solidFill>
                  <a:srgbClr val="644A00"/>
                </a:solidFill>
                <a:latin typeface="Comic Sans MS" pitchFamily="66" charset="0"/>
                <a:cs typeface="Arial" charset="0"/>
              </a:rPr>
              <a:t>  </a:t>
            </a:r>
            <a:r>
              <a:rPr lang="en" sz="2800" dirty="0">
                <a:solidFill>
                  <a:srgbClr val="C00000"/>
                </a:solidFill>
                <a:cs typeface="Arial" charset="0"/>
                <a:sym typeface="Wingdings"/>
              </a:rPr>
              <a:t></a:t>
            </a:r>
            <a:r>
              <a:rPr lang="en" sz="2800" dirty="0">
                <a:solidFill>
                  <a:srgbClr val="644A00"/>
                </a:solidFill>
                <a:cs typeface="Arial" charset="0"/>
              </a:rPr>
              <a:t> </a:t>
            </a:r>
            <a:r>
              <a:rPr lang="en" sz="2800" dirty="0">
                <a:solidFill>
                  <a:srgbClr val="644A00"/>
                </a:solidFill>
                <a:latin typeface="Comic Sans MS" pitchFamily="66" charset="0"/>
              </a:rPr>
              <a:t>Hartmann's solution</a:t>
            </a:r>
          </a:p>
          <a:p>
            <a:pPr marL="800100" lvl="1" indent="-342900">
              <a:spcBef>
                <a:spcPct val="20000"/>
              </a:spcBef>
              <a:spcAft>
                <a:spcPct val="20000"/>
              </a:spcAft>
              <a:buFont typeface="Monotype Sorts 2" pitchFamily="18" charset="2"/>
              <a:buNone/>
            </a:pPr>
            <a:r>
              <a:rPr lang="en" sz="3200" dirty="0">
                <a:solidFill>
                  <a:srgbClr val="644A00"/>
                </a:solidFill>
                <a:latin typeface="Comic Sans MS" pitchFamily="66" charset="0"/>
              </a:rPr>
              <a:t>   </a:t>
            </a:r>
            <a:r>
              <a:rPr lang="en" sz="3200" dirty="0">
                <a:solidFill>
                  <a:srgbClr val="644A00"/>
                </a:solidFill>
                <a:cs typeface="Arial" charset="0"/>
              </a:rPr>
              <a:t>  </a:t>
            </a:r>
            <a:r>
              <a:rPr lang="en" sz="3200" b="1" dirty="0">
                <a:solidFill>
                  <a:srgbClr val="C00000"/>
                </a:solidFill>
                <a:cs typeface="Arial" charset="0"/>
              </a:rPr>
              <a:t>• </a:t>
            </a:r>
            <a:r>
              <a:rPr lang="en" sz="2400" dirty="0">
                <a:solidFill>
                  <a:srgbClr val="644A00"/>
                </a:solidFill>
                <a:latin typeface="Comic Sans MS" pitchFamily="66" charset="0"/>
              </a:rPr>
              <a:t>Required volume of Hartmann's solution for 24 hours (Parkland's formula):</a:t>
            </a:r>
          </a:p>
          <a:p>
            <a:pPr marL="800100" lvl="1" indent="-342900">
              <a:spcBef>
                <a:spcPct val="20000"/>
              </a:spcBef>
              <a:spcAft>
                <a:spcPct val="20000"/>
              </a:spcAft>
              <a:buFont typeface="Monotype Sorts 2" pitchFamily="18" charset="2"/>
              <a:buNone/>
            </a:pPr>
            <a:r>
              <a:rPr lang="en" sz="2400" dirty="0">
                <a:solidFill>
                  <a:srgbClr val="644A00"/>
                </a:solidFill>
                <a:latin typeface="Comic Sans MS" pitchFamily="66" charset="0"/>
              </a:rPr>
              <a:t>           </a:t>
            </a:r>
            <a:r>
              <a:rPr lang="en" sz="2400" b="1" dirty="0">
                <a:solidFill>
                  <a:srgbClr val="644A00"/>
                </a:solidFill>
                <a:latin typeface="Comic Sans MS" pitchFamily="66" charset="0"/>
              </a:rPr>
              <a:t>4 </a:t>
            </a:r>
            <a:r>
              <a:rPr lang="sr-Latn-RS" sz="2400" b="1" dirty="0">
                <a:solidFill>
                  <a:srgbClr val="644A00"/>
                </a:solidFill>
                <a:latin typeface="Comic Sans MS" pitchFamily="66" charset="0"/>
              </a:rPr>
              <a:t>x</a:t>
            </a:r>
            <a:r>
              <a:rPr lang="en" sz="2400" b="1" dirty="0">
                <a:solidFill>
                  <a:srgbClr val="644A00"/>
                </a:solidFill>
                <a:latin typeface="Comic Sans MS" pitchFamily="66" charset="0"/>
              </a:rPr>
              <a:t> TT( kg ) </a:t>
            </a:r>
            <a:r>
              <a:rPr lang="sr-Latn-RS" sz="2400" b="1" dirty="0">
                <a:solidFill>
                  <a:srgbClr val="644A00"/>
                </a:solidFill>
                <a:latin typeface="Comic Sans MS" pitchFamily="66" charset="0"/>
              </a:rPr>
              <a:t>x</a:t>
            </a:r>
            <a:r>
              <a:rPr lang="en" sz="2400" b="1" dirty="0">
                <a:solidFill>
                  <a:srgbClr val="644A00"/>
                </a:solidFill>
                <a:latin typeface="Comic Sans MS" pitchFamily="66" charset="0"/>
              </a:rPr>
              <a:t> % of burnt </a:t>
            </a:r>
            <a:r>
              <a:rPr lang="sr-Latn-RS" sz="2400" b="1" dirty="0" err="1">
                <a:solidFill>
                  <a:srgbClr val="644A00"/>
                </a:solidFill>
                <a:latin typeface="Comic Sans MS" pitchFamily="66" charset="0"/>
              </a:rPr>
              <a:t>skin</a:t>
            </a:r>
            <a:r>
              <a:rPr lang="sr-Latn-RS" sz="2400" b="1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en" sz="2400" b="1" dirty="0">
                <a:solidFill>
                  <a:srgbClr val="644A00"/>
                </a:solidFill>
                <a:latin typeface="Comic Sans MS" pitchFamily="66" charset="0"/>
              </a:rPr>
              <a:t>surface</a:t>
            </a:r>
          </a:p>
          <a:p>
            <a:pPr marL="800100" lvl="1" indent="-342900">
              <a:spcBef>
                <a:spcPct val="20000"/>
              </a:spcBef>
              <a:spcAft>
                <a:spcPct val="20000"/>
              </a:spcAft>
              <a:buFont typeface="Monotype Sorts 2" pitchFamily="18" charset="2"/>
              <a:buNone/>
            </a:pPr>
            <a:r>
              <a:rPr lang="en" sz="2400" b="1" dirty="0">
                <a:solidFill>
                  <a:srgbClr val="644A00"/>
                </a:solidFill>
                <a:latin typeface="Comic Sans MS" pitchFamily="66" charset="0"/>
              </a:rPr>
              <a:t>       </a:t>
            </a:r>
            <a:r>
              <a:rPr lang="en" sz="3200" b="1" dirty="0">
                <a:solidFill>
                  <a:srgbClr val="C00000"/>
                </a:solidFill>
                <a:cs typeface="Arial" charset="0"/>
              </a:rPr>
              <a:t>•</a:t>
            </a:r>
            <a:r>
              <a:rPr lang="en" sz="2400" b="1" dirty="0">
                <a:solidFill>
                  <a:srgbClr val="644A00"/>
                </a:solidFill>
                <a:cs typeface="Arial" charset="0"/>
              </a:rPr>
              <a:t> ½</a:t>
            </a:r>
            <a:r>
              <a:rPr lang="en" sz="2400" b="1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sr-Latn-RS" sz="2400" b="1" dirty="0" err="1">
                <a:solidFill>
                  <a:srgbClr val="644A00"/>
                </a:solidFill>
                <a:latin typeface="Comic Sans MS" pitchFamily="66" charset="0"/>
              </a:rPr>
              <a:t>of</a:t>
            </a:r>
            <a:r>
              <a:rPr lang="sr-Latn-RS" sz="2400" b="1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en" sz="2400" dirty="0">
                <a:solidFill>
                  <a:srgbClr val="644A00"/>
                </a:solidFill>
                <a:latin typeface="Comic Sans MS" pitchFamily="66" charset="0"/>
              </a:rPr>
              <a:t>the liquid </a:t>
            </a:r>
            <a:r>
              <a:rPr lang="sr-Latn-RS" sz="2400" dirty="0">
                <a:solidFill>
                  <a:srgbClr val="644A00"/>
                </a:solidFill>
                <a:latin typeface="Comic Sans MS" pitchFamily="66" charset="0"/>
              </a:rPr>
              <a:t>is </a:t>
            </a:r>
            <a:r>
              <a:rPr lang="sr-Latn-RS" sz="2400" dirty="0" err="1">
                <a:solidFill>
                  <a:srgbClr val="644A00"/>
                </a:solidFill>
                <a:latin typeface="Comic Sans MS" pitchFamily="66" charset="0"/>
              </a:rPr>
              <a:t>administered</a:t>
            </a:r>
            <a:r>
              <a:rPr lang="sr-Latn-RS" sz="2400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en" sz="2400" dirty="0">
                <a:solidFill>
                  <a:srgbClr val="644A00"/>
                </a:solidFill>
                <a:latin typeface="Comic Sans MS" pitchFamily="66" charset="0"/>
              </a:rPr>
              <a:t>in the first 8 hours, the rest in the next 16 hours, evenly</a:t>
            </a:r>
          </a:p>
          <a:p>
            <a:pPr marL="800100" lvl="1" indent="-342900">
              <a:spcBef>
                <a:spcPct val="20000"/>
              </a:spcBef>
              <a:spcAft>
                <a:spcPct val="20000"/>
              </a:spcAft>
              <a:buFont typeface="Monotype Sorts 2" pitchFamily="18" charset="2"/>
              <a:buNone/>
            </a:pPr>
            <a:r>
              <a:rPr lang="en" sz="2400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644A00"/>
                </a:solidFill>
                <a:latin typeface="Comic Sans MS" pitchFamily="66" charset="0"/>
              </a:rPr>
              <a:t>  </a:t>
            </a:r>
            <a:r>
              <a:rPr lang="en" sz="2800" b="1" dirty="0">
                <a:solidFill>
                  <a:srgbClr val="C00000"/>
                </a:solidFill>
                <a:latin typeface="Comic Sans MS" pitchFamily="66" charset="0"/>
                <a:sym typeface="Webdings"/>
              </a:rPr>
              <a:t></a:t>
            </a:r>
            <a:r>
              <a:rPr lang="en" sz="2800" dirty="0">
                <a:solidFill>
                  <a:srgbClr val="644A00"/>
                </a:solidFill>
                <a:latin typeface="Comic Sans MS" pitchFamily="66" charset="0"/>
                <a:sym typeface="SymbolPS" pitchFamily="18" charset="2"/>
              </a:rPr>
              <a:t> </a:t>
            </a:r>
            <a:r>
              <a:rPr lang="sr-Latn-RS" sz="2400" dirty="0" err="1">
                <a:solidFill>
                  <a:srgbClr val="644A00"/>
                </a:solidFill>
                <a:latin typeface="Comic Sans MS" pitchFamily="66" charset="0"/>
                <a:sym typeface="SymbolPS" pitchFamily="18" charset="2"/>
              </a:rPr>
              <a:t>The</a:t>
            </a:r>
            <a:r>
              <a:rPr lang="en" sz="2400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644A00"/>
                </a:solidFill>
                <a:latin typeface="Comic Sans MS" pitchFamily="66" charset="0"/>
              </a:rPr>
              <a:t>colloids </a:t>
            </a:r>
            <a:r>
              <a:rPr lang="sr-Latn-RS" sz="2800" dirty="0">
                <a:solidFill>
                  <a:srgbClr val="644A00"/>
                </a:solidFill>
                <a:latin typeface="Comic Sans MS" pitchFamily="66" charset="0"/>
              </a:rPr>
              <a:t>are </a:t>
            </a:r>
            <a:r>
              <a:rPr lang="en" sz="2800" u="sng" dirty="0">
                <a:solidFill>
                  <a:srgbClr val="644A00"/>
                </a:solidFill>
                <a:latin typeface="Comic Sans MS" pitchFamily="66" charset="0"/>
              </a:rPr>
              <a:t>not</a:t>
            </a:r>
            <a:r>
              <a:rPr lang="en" sz="2800" dirty="0">
                <a:solidFill>
                  <a:srgbClr val="644A00"/>
                </a:solidFill>
                <a:latin typeface="Comic Sans MS" pitchFamily="66" charset="0"/>
              </a:rPr>
              <a:t> </a:t>
            </a:r>
            <a:r>
              <a:rPr lang="en" sz="2400" dirty="0">
                <a:solidFill>
                  <a:srgbClr val="644A00"/>
                </a:solidFill>
                <a:latin typeface="Comic Sans MS" pitchFamily="66" charset="0"/>
              </a:rPr>
              <a:t>used because of the higher risk of pulmonary edema</a:t>
            </a:r>
          </a:p>
          <a:p>
            <a:pPr marL="800100" lvl="1" indent="-342900">
              <a:spcBef>
                <a:spcPct val="20000"/>
              </a:spcBef>
              <a:spcAft>
                <a:spcPct val="20000"/>
              </a:spcAft>
              <a:buFont typeface="Monotype Sorts 2" pitchFamily="18" charset="2"/>
              <a:buNone/>
            </a:pPr>
            <a:r>
              <a:rPr lang="en" sz="3200" b="1" dirty="0">
                <a:solidFill>
                  <a:srgbClr val="C00000"/>
                </a:solidFill>
                <a:latin typeface="Comic Sans MS" pitchFamily="66" charset="0"/>
                <a:sym typeface="Wingdings 2"/>
              </a:rPr>
              <a:t></a:t>
            </a:r>
            <a:r>
              <a:rPr lang="en" sz="3200" b="1" dirty="0">
                <a:solidFill>
                  <a:srgbClr val="644A00"/>
                </a:solidFill>
                <a:latin typeface="Comic Sans MS" pitchFamily="66" charset="0"/>
                <a:sym typeface="Wingdings 2"/>
              </a:rPr>
              <a:t> </a:t>
            </a:r>
            <a:r>
              <a:rPr lang="en" sz="3200" b="1" dirty="0">
                <a:solidFill>
                  <a:srgbClr val="644A00"/>
                </a:solidFill>
                <a:latin typeface="Comic Sans MS" pitchFamily="66" charset="0"/>
                <a:sym typeface="Monotype Sorts 2" pitchFamily="18" charset="2"/>
              </a:rPr>
              <a:t>Urinary catheter</a:t>
            </a:r>
            <a:endParaRPr lang="sr-Cyrl-CS" sz="2800" dirty="0">
              <a:solidFill>
                <a:srgbClr val="644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buFont typeface="Monotype Sorts 2" pitchFamily="18" charset="2"/>
              <a:buNone/>
            </a:pPr>
            <a:endParaRPr lang="en-US" sz="2800" dirty="0">
              <a:solidFill>
                <a:schemeClr val="bg1"/>
              </a:solidFill>
              <a:latin typeface="Comic Sans MS" pitchFamily="66" charset="0"/>
              <a:cs typeface="Arial" charset="0"/>
            </a:endParaRPr>
          </a:p>
          <a:p>
            <a:pPr marL="342900" indent="-342900">
              <a:spcBef>
                <a:spcPct val="50000"/>
              </a:spcBef>
              <a:spcAft>
                <a:spcPct val="20000"/>
              </a:spcAft>
              <a:buFont typeface="Monotype Sorts 2" pitchFamily="18" charset="2"/>
              <a:buNone/>
            </a:pPr>
            <a:endParaRPr lang="el-GR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443</Words>
  <Application>Microsoft Office PowerPoint</Application>
  <PresentationFormat>On-screen Show (4:3)</PresentationFormat>
  <Paragraphs>107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Arial Unicode MS</vt:lpstr>
      <vt:lpstr>Calibri</vt:lpstr>
      <vt:lpstr>Comic Sans MS</vt:lpstr>
      <vt:lpstr>Monotype Sorts 2</vt:lpstr>
      <vt:lpstr>Wingdings</vt:lpstr>
      <vt:lpstr>Wingdings 2</vt:lpstr>
      <vt:lpstr>Office Theme</vt:lpstr>
      <vt:lpstr>BURNS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ОПЕКОТИНЕ</dc:title>
  <dc:creator> </dc:creator>
  <cp:lastModifiedBy>Boj</cp:lastModifiedBy>
  <cp:revision>8</cp:revision>
  <dcterms:created xsi:type="dcterms:W3CDTF">2011-03-25T11:07:25Z</dcterms:created>
  <dcterms:modified xsi:type="dcterms:W3CDTF">2023-07-29T17:48:29Z</dcterms:modified>
</cp:coreProperties>
</file>